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60" r:id="rId7"/>
    <p:sldId id="262" r:id="rId8"/>
    <p:sldId id="275" r:id="rId9"/>
    <p:sldId id="263" r:id="rId10"/>
    <p:sldId id="264" r:id="rId11"/>
    <p:sldId id="265" r:id="rId12"/>
    <p:sldId id="266" r:id="rId13"/>
    <p:sldId id="267" r:id="rId14"/>
    <p:sldId id="268" r:id="rId15"/>
    <p:sldId id="269" r:id="rId16"/>
    <p:sldId id="270" r:id="rId17"/>
    <p:sldId id="272" r:id="rId18"/>
    <p:sldId id="273" r:id="rId19"/>
  </p:sldIdLst>
  <p:sldSz cx="18288000" cy="10287000"/>
  <p:notesSz cx="6858000" cy="9144000"/>
  <p:embeddedFontLst>
    <p:embeddedFont>
      <p:font typeface="Alta" panose="020B0604020202020204" charset="0"/>
      <p:regular r:id="rId20"/>
    </p:embeddedFont>
    <p:embeddedFont>
      <p:font typeface="Anton" pitchFamily="2" charset="0"/>
      <p:regular r:id="rId21"/>
    </p:embeddedFont>
    <p:embeddedFont>
      <p:font typeface="Canva Sans" panose="020B0604020202020204" charset="0"/>
      <p:regular r:id="rId22"/>
    </p:embeddedFont>
    <p:embeddedFont>
      <p:font typeface="Garet" panose="020B0604020202020204" charset="0"/>
      <p:regular r:id="rId23"/>
    </p:embeddedFont>
    <p:embeddedFont>
      <p:font typeface="Garet Bold" panose="020B0604020202020204" charset="0"/>
      <p:regular r:id="rId24"/>
    </p:embeddedFont>
    <p:embeddedFont>
      <p:font typeface="Garet Light" panose="020B0604020202020204" charset="0"/>
      <p:regular r:id="rId25"/>
    </p:embeddedFont>
    <p:embeddedFont>
      <p:font typeface="Impact" panose="020B0806030902050204" pitchFamily="34" charset="0"/>
      <p:regular r:id="rId26"/>
    </p:embeddedFont>
    <p:embeddedFont>
      <p:font typeface="Montserrat" panose="00000500000000000000" pitchFamily="2" charset="0"/>
      <p:regular r:id="rId27"/>
      <p:bold r:id="rId28"/>
      <p:italic r:id="rId29"/>
      <p:boldItalic r:id="rId30"/>
    </p:embeddedFont>
    <p:embeddedFont>
      <p:font typeface="Seaford Display" panose="00000500000000000000" pitchFamily="2"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9764"/>
    <a:srgbClr val="C79751"/>
    <a:srgbClr val="6E88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74"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Tomlinson" userId="257ecc27-fb92-4e73-9026-2733f5714cfd" providerId="ADAL" clId="{A54C235A-82ED-4997-B81E-BBA0F02951C7}"/>
    <pc:docChg chg="modSld">
      <pc:chgData name="Kelly Tomlinson" userId="257ecc27-fb92-4e73-9026-2733f5714cfd" providerId="ADAL" clId="{A54C235A-82ED-4997-B81E-BBA0F02951C7}" dt="2025-02-26T18:31:16.167" v="7" actId="122"/>
      <pc:docMkLst>
        <pc:docMk/>
      </pc:docMkLst>
      <pc:sldChg chg="modSp mod">
        <pc:chgData name="Kelly Tomlinson" userId="257ecc27-fb92-4e73-9026-2733f5714cfd" providerId="ADAL" clId="{A54C235A-82ED-4997-B81E-BBA0F02951C7}" dt="2025-02-26T18:31:16.167" v="7" actId="122"/>
        <pc:sldMkLst>
          <pc:docMk/>
          <pc:sldMk cId="0" sldId="260"/>
        </pc:sldMkLst>
        <pc:spChg chg="mod">
          <ac:chgData name="Kelly Tomlinson" userId="257ecc27-fb92-4e73-9026-2733f5714cfd" providerId="ADAL" clId="{A54C235A-82ED-4997-B81E-BBA0F02951C7}" dt="2025-02-26T18:31:16.167" v="7" actId="122"/>
          <ac:spMkLst>
            <pc:docMk/>
            <pc:sldMk cId="0" sldId="260"/>
            <ac:spMk id="11" creationId="{00000000-0000-0000-0000-000000000000}"/>
          </ac:spMkLst>
        </pc:spChg>
      </pc:sldChg>
      <pc:sldChg chg="modSp mod">
        <pc:chgData name="Kelly Tomlinson" userId="257ecc27-fb92-4e73-9026-2733f5714cfd" providerId="ADAL" clId="{A54C235A-82ED-4997-B81E-BBA0F02951C7}" dt="2025-02-26T18:31:03.276" v="6" actId="20577"/>
        <pc:sldMkLst>
          <pc:docMk/>
          <pc:sldMk cId="0" sldId="262"/>
        </pc:sldMkLst>
        <pc:spChg chg="mod">
          <ac:chgData name="Kelly Tomlinson" userId="257ecc27-fb92-4e73-9026-2733f5714cfd" providerId="ADAL" clId="{A54C235A-82ED-4997-B81E-BBA0F02951C7}" dt="2025-02-26T18:30:58.130" v="5" actId="1076"/>
          <ac:spMkLst>
            <pc:docMk/>
            <pc:sldMk cId="0" sldId="262"/>
            <ac:spMk id="13" creationId="{00000000-0000-0000-0000-000000000000}"/>
          </ac:spMkLst>
        </pc:spChg>
        <pc:spChg chg="mod">
          <ac:chgData name="Kelly Tomlinson" userId="257ecc27-fb92-4e73-9026-2733f5714cfd" providerId="ADAL" clId="{A54C235A-82ED-4997-B81E-BBA0F02951C7}" dt="2025-02-26T18:31:03.276" v="6" actId="20577"/>
          <ac:spMkLst>
            <pc:docMk/>
            <pc:sldMk cId="0" sldId="262"/>
            <ac:spMk id="14" creationId="{00000000-0000-0000-0000-000000000000}"/>
          </ac:spMkLst>
        </pc:spChg>
      </pc:sldChg>
      <pc:sldChg chg="modSp mod">
        <pc:chgData name="Kelly Tomlinson" userId="257ecc27-fb92-4e73-9026-2733f5714cfd" providerId="ADAL" clId="{A54C235A-82ED-4997-B81E-BBA0F02951C7}" dt="2025-02-26T18:30:08.477" v="1" actId="122"/>
        <pc:sldMkLst>
          <pc:docMk/>
          <pc:sldMk cId="0" sldId="267"/>
        </pc:sldMkLst>
        <pc:spChg chg="mod">
          <ac:chgData name="Kelly Tomlinson" userId="257ecc27-fb92-4e73-9026-2733f5714cfd" providerId="ADAL" clId="{A54C235A-82ED-4997-B81E-BBA0F02951C7}" dt="2025-02-26T18:30:08.477" v="1" actId="122"/>
          <ac:spMkLst>
            <pc:docMk/>
            <pc:sldMk cId="0" sldId="267"/>
            <ac:spMk id="10" creationId="{00000000-0000-0000-0000-000000000000}"/>
          </ac:spMkLst>
        </pc:spChg>
      </pc:sldChg>
      <pc:sldChg chg="modSp mod">
        <pc:chgData name="Kelly Tomlinson" userId="257ecc27-fb92-4e73-9026-2733f5714cfd" providerId="ADAL" clId="{A54C235A-82ED-4997-B81E-BBA0F02951C7}" dt="2025-02-26T18:30:19.530" v="2" actId="1076"/>
        <pc:sldMkLst>
          <pc:docMk/>
          <pc:sldMk cId="0" sldId="269"/>
        </pc:sldMkLst>
        <pc:spChg chg="mod">
          <ac:chgData name="Kelly Tomlinson" userId="257ecc27-fb92-4e73-9026-2733f5714cfd" providerId="ADAL" clId="{A54C235A-82ED-4997-B81E-BBA0F02951C7}" dt="2025-02-26T18:30:19.530" v="2" actId="1076"/>
          <ac:spMkLst>
            <pc:docMk/>
            <pc:sldMk cId="0" sldId="269"/>
            <ac:spMk id="6" creationId="{00000000-0000-0000-0000-000000000000}"/>
          </ac:spMkLst>
        </pc:spChg>
      </pc:sldChg>
      <pc:sldChg chg="modSp mod">
        <pc:chgData name="Kelly Tomlinson" userId="257ecc27-fb92-4e73-9026-2733f5714cfd" providerId="ADAL" clId="{A54C235A-82ED-4997-B81E-BBA0F02951C7}" dt="2025-02-26T18:30:45.093" v="3" actId="207"/>
        <pc:sldMkLst>
          <pc:docMk/>
          <pc:sldMk cId="0" sldId="272"/>
        </pc:sldMkLst>
        <pc:spChg chg="mod">
          <ac:chgData name="Kelly Tomlinson" userId="257ecc27-fb92-4e73-9026-2733f5714cfd" providerId="ADAL" clId="{A54C235A-82ED-4997-B81E-BBA0F02951C7}" dt="2025-02-26T18:30:45.093" v="3" actId="207"/>
          <ac:spMkLst>
            <pc:docMk/>
            <pc:sldMk cId="0" sldId="272"/>
            <ac:spMk id="1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mailto:kelly.tomlinson@napavalley.edu" TargetMode="External"/><Relationship Id="rId3" Type="http://schemas.openxmlformats.org/officeDocument/2006/relationships/image" Target="../media/image23.jpeg"/><Relationship Id="rId7" Type="http://schemas.openxmlformats.org/officeDocument/2006/relationships/hyperlink" Target="https://www.napavalley.edu/about/title-ix/index.html" TargetMode="Externa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effectLst>
                <a:glow rad="228600">
                  <a:schemeClr val="accent6">
                    <a:satMod val="175000"/>
                    <a:alpha val="40000"/>
                  </a:schemeClr>
                </a:glow>
              </a:effectLst>
            </a:endParaRPr>
          </a:p>
        </p:txBody>
      </p:sp>
      <p:sp>
        <p:nvSpPr>
          <p:cNvPr id="3" name="Freeform 3"/>
          <p:cNvSpPr/>
          <p:nvPr/>
        </p:nvSpPr>
        <p:spPr>
          <a:xfrm>
            <a:off x="8121933" y="7694667"/>
            <a:ext cx="2364604" cy="2364604"/>
          </a:xfrm>
          <a:custGeom>
            <a:avLst/>
            <a:gdLst/>
            <a:ahLst/>
            <a:cxnLst/>
            <a:rect l="l" t="t" r="r" b="b"/>
            <a:pathLst>
              <a:path w="2364604" h="2364604">
                <a:moveTo>
                  <a:pt x="0" y="0"/>
                </a:moveTo>
                <a:lnTo>
                  <a:pt x="2364603" y="0"/>
                </a:lnTo>
                <a:lnTo>
                  <a:pt x="2364603" y="2364604"/>
                </a:lnTo>
                <a:lnTo>
                  <a:pt x="0" y="236460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027223" y="2630252"/>
            <a:ext cx="10009225" cy="3698574"/>
          </a:xfrm>
          <a:prstGeom prst="rect">
            <a:avLst/>
          </a:prstGeom>
        </p:spPr>
        <p:txBody>
          <a:bodyPr lIns="0" tIns="0" rIns="0" bIns="0" rtlCol="0" anchor="t">
            <a:spAutoFit/>
          </a:bodyPr>
          <a:lstStyle/>
          <a:p>
            <a:pPr algn="ctr">
              <a:lnSpc>
                <a:spcPts val="8020"/>
              </a:lnSpc>
            </a:pPr>
            <a:r>
              <a:rPr lang="en-US" sz="8020"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Alta"/>
                <a:ea typeface="Alta"/>
                <a:cs typeface="Alta"/>
                <a:sym typeface="Alta"/>
              </a:rPr>
              <a:t>title ix introduction</a:t>
            </a:r>
          </a:p>
          <a:p>
            <a:pPr algn="ctr">
              <a:lnSpc>
                <a:spcPts val="13999"/>
              </a:lnSpc>
            </a:pPr>
            <a:endParaRPr lang="en-US" sz="8020" dirty="0">
              <a:solidFill>
                <a:srgbClr val="212C28"/>
              </a:solidFill>
              <a:latin typeface="Alta"/>
              <a:ea typeface="Alta"/>
              <a:cs typeface="Alta"/>
              <a:sym typeface="Alt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06154" y="236458"/>
            <a:ext cx="2311301" cy="1259391"/>
            <a:chOff x="0" y="0"/>
            <a:chExt cx="608738" cy="331691"/>
          </a:xfrm>
        </p:grpSpPr>
        <p:sp>
          <p:nvSpPr>
            <p:cNvPr id="3" name="Freeform 3"/>
            <p:cNvSpPr/>
            <p:nvPr/>
          </p:nvSpPr>
          <p:spPr>
            <a:xfrm>
              <a:off x="0" y="0"/>
              <a:ext cx="608738" cy="331691"/>
            </a:xfrm>
            <a:custGeom>
              <a:avLst/>
              <a:gdLst/>
              <a:ahLst/>
              <a:cxnLst/>
              <a:rect l="l" t="t" r="r" b="b"/>
              <a:pathLst>
                <a:path w="608738" h="331691">
                  <a:moveTo>
                    <a:pt x="0" y="0"/>
                  </a:moveTo>
                  <a:lnTo>
                    <a:pt x="608738" y="0"/>
                  </a:lnTo>
                  <a:lnTo>
                    <a:pt x="608738" y="331691"/>
                  </a:lnTo>
                  <a:lnTo>
                    <a:pt x="0" y="331691"/>
                  </a:lnTo>
                  <a:close/>
                </a:path>
              </a:pathLst>
            </a:custGeom>
            <a:solidFill>
              <a:schemeClr val="bg1"/>
            </a:solidFill>
          </p:spPr>
          <p:txBody>
            <a:bodyPr/>
            <a:lstStyle/>
            <a:p>
              <a:endParaRPr lang="en-US"/>
            </a:p>
          </p:txBody>
        </p:sp>
        <p:sp>
          <p:nvSpPr>
            <p:cNvPr id="4" name="TextBox 4"/>
            <p:cNvSpPr txBox="1"/>
            <p:nvPr/>
          </p:nvSpPr>
          <p:spPr>
            <a:xfrm>
              <a:off x="0" y="-76200"/>
              <a:ext cx="608738" cy="407891"/>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0" y="0"/>
            <a:ext cx="7353214" cy="4899079"/>
          </a:xfrm>
          <a:custGeom>
            <a:avLst/>
            <a:gdLst/>
            <a:ahLst/>
            <a:cxnLst/>
            <a:rect l="l" t="t" r="r" b="b"/>
            <a:pathLst>
              <a:path w="7353214" h="4899079">
                <a:moveTo>
                  <a:pt x="0" y="0"/>
                </a:moveTo>
                <a:lnTo>
                  <a:pt x="7353214" y="0"/>
                </a:lnTo>
                <a:lnTo>
                  <a:pt x="7353214" y="4899079"/>
                </a:lnTo>
                <a:lnTo>
                  <a:pt x="0" y="4899079"/>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6956686" y="-186441"/>
            <a:ext cx="11331314" cy="10659882"/>
            <a:chOff x="0" y="0"/>
            <a:chExt cx="2984379" cy="2807541"/>
          </a:xfrm>
          <a:solidFill>
            <a:srgbClr val="C79751"/>
          </a:solidFill>
        </p:grpSpPr>
        <p:sp>
          <p:nvSpPr>
            <p:cNvPr id="7" name="Freeform 7"/>
            <p:cNvSpPr/>
            <p:nvPr/>
          </p:nvSpPr>
          <p:spPr>
            <a:xfrm>
              <a:off x="0" y="0"/>
              <a:ext cx="2984379" cy="2807541"/>
            </a:xfrm>
            <a:custGeom>
              <a:avLst/>
              <a:gdLst/>
              <a:ahLst/>
              <a:cxnLst/>
              <a:rect l="l" t="t" r="r" b="b"/>
              <a:pathLst>
                <a:path w="2984379" h="2807541">
                  <a:moveTo>
                    <a:pt x="0" y="0"/>
                  </a:moveTo>
                  <a:lnTo>
                    <a:pt x="2984379" y="0"/>
                  </a:lnTo>
                  <a:lnTo>
                    <a:pt x="2984379" y="2807541"/>
                  </a:lnTo>
                  <a:lnTo>
                    <a:pt x="0" y="2807541"/>
                  </a:lnTo>
                  <a:close/>
                </a:path>
              </a:pathLst>
            </a:custGeom>
            <a:grpFill/>
          </p:spPr>
          <p:txBody>
            <a:bodyPr/>
            <a:lstStyle/>
            <a:p>
              <a:endParaRPr lang="en-US"/>
            </a:p>
          </p:txBody>
        </p:sp>
        <p:sp>
          <p:nvSpPr>
            <p:cNvPr id="8" name="TextBox 8"/>
            <p:cNvSpPr txBox="1"/>
            <p:nvPr/>
          </p:nvSpPr>
          <p:spPr>
            <a:xfrm>
              <a:off x="0" y="-76200"/>
              <a:ext cx="2984379" cy="2883741"/>
            </a:xfrm>
            <a:prstGeom prst="rect">
              <a:avLst/>
            </a:prstGeom>
            <a:grpFill/>
          </p:spPr>
          <p:txBody>
            <a:bodyPr lIns="50800" tIns="50800" rIns="50800" bIns="50800" rtlCol="0" anchor="ctr"/>
            <a:lstStyle/>
            <a:p>
              <a:pPr algn="ctr">
                <a:lnSpc>
                  <a:spcPts val="3500"/>
                </a:lnSpc>
              </a:pPr>
              <a:endParaRPr dirty="0"/>
            </a:p>
          </p:txBody>
        </p:sp>
      </p:grpSp>
      <p:sp>
        <p:nvSpPr>
          <p:cNvPr id="9" name="TextBox 9"/>
          <p:cNvSpPr txBox="1"/>
          <p:nvPr/>
        </p:nvSpPr>
        <p:spPr>
          <a:xfrm>
            <a:off x="7117213" y="144100"/>
            <a:ext cx="10896599" cy="685316"/>
          </a:xfrm>
          <a:prstGeom prst="rect">
            <a:avLst/>
          </a:prstGeom>
        </p:spPr>
        <p:txBody>
          <a:bodyPr wrap="square" lIns="0" tIns="0" rIns="0" bIns="0" rtlCol="0" anchor="t">
            <a:spAutoFit/>
            <a:scene3d>
              <a:camera prst="orthographicFront"/>
              <a:lightRig rig="threePt" dir="t"/>
            </a:scene3d>
            <a:sp3d extrusionH="57150">
              <a:bevelT w="38100" h="38100" prst="convex"/>
            </a:sp3d>
          </a:bodyPr>
          <a:lstStyle/>
          <a:p>
            <a:pPr algn="just">
              <a:lnSpc>
                <a:spcPts val="2136"/>
              </a:lnSpc>
            </a:pPr>
            <a:endParaRPr lang="en-US" sz="2600" dirty="0">
              <a:solidFill>
                <a:srgbClr val="0F0E0E"/>
              </a:solidFill>
              <a:latin typeface="Seaford Display" panose="00000500000000000000" pitchFamily="2" charset="0"/>
              <a:ea typeface="Canva Sans"/>
              <a:cs typeface="Canva Sans"/>
              <a:sym typeface="Canva Sans"/>
            </a:endParaRPr>
          </a:p>
          <a:p>
            <a:pPr algn="just">
              <a:lnSpc>
                <a:spcPts val="3816"/>
              </a:lnSpc>
            </a:pPr>
            <a:endParaRPr lang="en-US" sz="1526" dirty="0">
              <a:solidFill>
                <a:srgbClr val="0F0E0E"/>
              </a:solidFill>
              <a:latin typeface="Canva Sans"/>
              <a:ea typeface="Canva Sans"/>
              <a:cs typeface="Canva Sans"/>
              <a:sym typeface="Canva Sans"/>
            </a:endParaRPr>
          </a:p>
        </p:txBody>
      </p:sp>
      <p:sp>
        <p:nvSpPr>
          <p:cNvPr id="10" name="TextBox 10"/>
          <p:cNvSpPr txBox="1"/>
          <p:nvPr/>
        </p:nvSpPr>
        <p:spPr>
          <a:xfrm>
            <a:off x="605374" y="5978642"/>
            <a:ext cx="5598833" cy="1538883"/>
          </a:xfrm>
          <a:prstGeom prst="rect">
            <a:avLst/>
          </a:prstGeom>
        </p:spPr>
        <p:txBody>
          <a:bodyPr lIns="0" tIns="0" rIns="0" bIns="0" rtlCol="0" anchor="t">
            <a:spAutoFit/>
          </a:bodyPr>
          <a:lstStyle/>
          <a:p>
            <a:pPr algn="ctr">
              <a:lnSpc>
                <a:spcPts val="6039"/>
              </a:lnSpc>
            </a:pPr>
            <a:r>
              <a:rPr lang="en-US" sz="6100" dirty="0">
                <a:solidFill>
                  <a:srgbClr val="B49764"/>
                </a:solidFill>
                <a:latin typeface="Alta"/>
                <a:ea typeface="Alta"/>
                <a:cs typeface="Alta"/>
                <a:sym typeface="Alta"/>
              </a:rPr>
              <a:t>what are my responsibilities</a:t>
            </a:r>
            <a:r>
              <a:rPr lang="en-US" sz="6100" dirty="0">
                <a:solidFill>
                  <a:srgbClr val="FFFFFF"/>
                </a:solidFill>
                <a:latin typeface="Alta"/>
                <a:ea typeface="Alta"/>
                <a:cs typeface="Alta"/>
                <a:sym typeface="Alta"/>
              </a:rPr>
              <a:t>?</a:t>
            </a:r>
          </a:p>
        </p:txBody>
      </p:sp>
      <p:sp>
        <p:nvSpPr>
          <p:cNvPr id="11" name="Freeform 11"/>
          <p:cNvSpPr/>
          <p:nvPr/>
        </p:nvSpPr>
        <p:spPr>
          <a:xfrm>
            <a:off x="274188" y="8421248"/>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8D96ECAA-9CE0-4793-1CC3-61188200E4E5}"/>
              </a:ext>
            </a:extLst>
          </p:cNvPr>
          <p:cNvSpPr txBox="1"/>
          <p:nvPr/>
        </p:nvSpPr>
        <p:spPr>
          <a:xfrm>
            <a:off x="7292044" y="236458"/>
            <a:ext cx="10660598" cy="10187404"/>
          </a:xfrm>
          <a:prstGeom prst="rect">
            <a:avLst/>
          </a:prstGeom>
          <a:noFill/>
        </p:spPr>
        <p:txBody>
          <a:bodyPr wrap="square">
            <a:spAutoFit/>
          </a:bodyPr>
          <a:lstStyle/>
          <a:p>
            <a:pPr algn="ctr"/>
            <a:r>
              <a:rPr lang="en-US" sz="2800" dirty="0">
                <a:solidFill>
                  <a:schemeClr val="accent2">
                    <a:lumMod val="75000"/>
                  </a:schemeClr>
                </a:solidFill>
                <a:latin typeface="Impact" panose="020B0806030902050204" pitchFamily="34" charset="0"/>
              </a:rPr>
              <a:t>What to Know about </a:t>
            </a:r>
          </a:p>
          <a:p>
            <a:pPr algn="ctr"/>
            <a:r>
              <a:rPr lang="en-US" sz="2800" dirty="0">
                <a:solidFill>
                  <a:schemeClr val="accent2">
                    <a:lumMod val="75000"/>
                  </a:schemeClr>
                </a:solidFill>
                <a:latin typeface="Impact" panose="020B0806030902050204" pitchFamily="34" charset="0"/>
              </a:rPr>
              <a:t>a Situation Where You Will Need to Report:</a:t>
            </a:r>
          </a:p>
          <a:p>
            <a:r>
              <a:rPr lang="en-US" sz="2400" b="1" dirty="0">
                <a:latin typeface="Seaford Display" panose="00000500000000000000" pitchFamily="2" charset="0"/>
              </a:rPr>
              <a:t>You cannot promise confidentiality!</a:t>
            </a:r>
          </a:p>
          <a:p>
            <a:pPr marL="342900" indent="-342900">
              <a:buFont typeface="Arial" panose="020B0604020202020204" pitchFamily="34" charset="0"/>
              <a:buChar char="•"/>
            </a:pPr>
            <a:r>
              <a:rPr lang="en-US" sz="2400" dirty="0">
                <a:latin typeface="Seaford Display" panose="00000500000000000000" pitchFamily="2" charset="0"/>
              </a:rPr>
              <a:t>It is your duty to report, and in some cases, it will be the Title IX Coordinator’s duty to move forward with the case even when the complainant does not wish to.</a:t>
            </a:r>
          </a:p>
          <a:p>
            <a:pPr marL="342900" indent="-342900">
              <a:buFont typeface="Arial" panose="020B0604020202020204" pitchFamily="34" charset="0"/>
              <a:buChar char="•"/>
            </a:pPr>
            <a:r>
              <a:rPr lang="en-US" sz="2400" dirty="0">
                <a:latin typeface="Seaford Display" panose="00000500000000000000" pitchFamily="2" charset="0"/>
              </a:rPr>
              <a:t>The information will need to be shared with relevant parties to resolve the complaint. Please explain to the individual reporting to you that you are duty-bound to report the information they have shared with you.</a:t>
            </a:r>
          </a:p>
          <a:p>
            <a:pPr marL="342900" indent="-342900">
              <a:buFont typeface="Arial" panose="020B0604020202020204" pitchFamily="34" charset="0"/>
              <a:buChar char="•"/>
            </a:pPr>
            <a:r>
              <a:rPr lang="en-US" sz="2400" dirty="0">
                <a:latin typeface="Seaford Display" panose="00000500000000000000" pitchFamily="2" charset="0"/>
              </a:rPr>
              <a:t>You should give the student the Title IX Office’s information in addition to filing a report.</a:t>
            </a:r>
          </a:p>
          <a:p>
            <a:pPr marL="342900" indent="-342900">
              <a:buFont typeface="Arial" panose="020B0604020202020204" pitchFamily="34" charset="0"/>
              <a:buChar char="•"/>
            </a:pPr>
            <a:r>
              <a:rPr lang="en-US" sz="2400" dirty="0">
                <a:latin typeface="Seaford Display" panose="00000500000000000000" pitchFamily="2" charset="0"/>
              </a:rPr>
              <a:t>You can bring an issue to the Title IX Office’s attention through phone, email, the website, or by stopping by. This information will be provided at the end of the slideshow.</a:t>
            </a:r>
          </a:p>
          <a:p>
            <a:endParaRPr lang="en-US" sz="2400" dirty="0">
              <a:latin typeface="Seaford Display" panose="00000500000000000000" pitchFamily="2" charset="0"/>
            </a:endParaRPr>
          </a:p>
          <a:p>
            <a:r>
              <a:rPr lang="en-US" sz="2400" dirty="0">
                <a:latin typeface="Seaford Display" panose="00000500000000000000" pitchFamily="2" charset="0"/>
              </a:rPr>
              <a:t>Under the 2020 regulations, the student in question will have to sign a formal complaint to move forward with the case (unless the Title IX Coordinator sees the complaint as a safety risk and chooses to sign the complaint themselves)</a:t>
            </a:r>
          </a:p>
          <a:p>
            <a:endParaRPr lang="en-US" sz="2400" dirty="0">
              <a:latin typeface="Seaford Display" panose="00000500000000000000" pitchFamily="2" charset="0"/>
            </a:endParaRPr>
          </a:p>
          <a:p>
            <a:r>
              <a:rPr lang="en-US" sz="2400" dirty="0">
                <a:latin typeface="Seaford Display" panose="00000500000000000000" pitchFamily="2" charset="0"/>
              </a:rPr>
              <a:t>If a formal complaint is filed, the respondent has the right to a communication with the complainant’s name and the charges leveled against the respondent.</a:t>
            </a:r>
          </a:p>
          <a:p>
            <a:endParaRPr lang="en-US" sz="2400" dirty="0">
              <a:latin typeface="Seaford Display" panose="00000500000000000000" pitchFamily="2" charset="0"/>
            </a:endParaRPr>
          </a:p>
          <a:p>
            <a:pPr marL="342900" indent="-342900">
              <a:buFont typeface="Arial" panose="020B0604020202020204" pitchFamily="34" charset="0"/>
              <a:buChar char="•"/>
            </a:pPr>
            <a:r>
              <a:rPr lang="en-US" sz="2400" dirty="0">
                <a:latin typeface="Seaford Display" panose="00000500000000000000" pitchFamily="2" charset="0"/>
              </a:rPr>
              <a:t>None of this information should deter you from reporting.</a:t>
            </a:r>
          </a:p>
          <a:p>
            <a:pPr marL="342900" indent="-342900">
              <a:buFont typeface="Arial" panose="020B0604020202020204" pitchFamily="34" charset="0"/>
              <a:buChar char="•"/>
            </a:pPr>
            <a:r>
              <a:rPr lang="en-US" sz="2400" dirty="0">
                <a:latin typeface="Seaford Display" panose="00000500000000000000" pitchFamily="2" charset="0"/>
              </a:rPr>
              <a:t>It is an important responsibility, and it is unusual for the Title IX Coordinator to have to move forward without the complainant’s consent.</a:t>
            </a:r>
          </a:p>
          <a:p>
            <a:pPr marL="342900" indent="-342900">
              <a:buFont typeface="Arial" panose="020B0604020202020204" pitchFamily="34" charset="0"/>
              <a:buChar char="•"/>
            </a:pPr>
            <a:r>
              <a:rPr lang="en-US" sz="2400" dirty="0">
                <a:latin typeface="Seaford Display" panose="00000500000000000000" pitchFamily="2" charset="0"/>
              </a:rPr>
              <a:t>If you do not report the information, you are denying the complainant access to supportive measures which may make a stressful and traumatic experience more bearable.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accent2">
              <a:lumMod val="50000"/>
            </a:schemeClr>
          </a:solidFill>
        </p:spPr>
        <p:txBody>
          <a:bodyPr/>
          <a:lstStyle/>
          <a:p>
            <a:endParaRPr lang="en-US" dirty="0">
              <a:solidFill>
                <a:schemeClr val="accent2">
                  <a:lumMod val="50000"/>
                </a:schemeClr>
              </a:solidFill>
            </a:endParaRPr>
          </a:p>
        </p:txBody>
      </p:sp>
      <p:grpSp>
        <p:nvGrpSpPr>
          <p:cNvPr id="3" name="Group 3"/>
          <p:cNvGrpSpPr/>
          <p:nvPr/>
        </p:nvGrpSpPr>
        <p:grpSpPr>
          <a:xfrm>
            <a:off x="-1138642" y="318655"/>
            <a:ext cx="8052572" cy="9968345"/>
            <a:chOff x="0" y="0"/>
            <a:chExt cx="2120842" cy="1908572"/>
          </a:xfrm>
          <a:solidFill>
            <a:schemeClr val="bg1"/>
          </a:solidFill>
        </p:grpSpPr>
        <p:sp>
          <p:nvSpPr>
            <p:cNvPr id="4" name="Freeform 4"/>
            <p:cNvSpPr/>
            <p:nvPr/>
          </p:nvSpPr>
          <p:spPr>
            <a:xfrm>
              <a:off x="0" y="0"/>
              <a:ext cx="2120842" cy="1908572"/>
            </a:xfrm>
            <a:custGeom>
              <a:avLst/>
              <a:gdLst/>
              <a:ahLst/>
              <a:cxnLst/>
              <a:rect l="l" t="t" r="r" b="b"/>
              <a:pathLst>
                <a:path w="2120842" h="1908572">
                  <a:moveTo>
                    <a:pt x="0" y="0"/>
                  </a:moveTo>
                  <a:lnTo>
                    <a:pt x="2120842" y="0"/>
                  </a:lnTo>
                  <a:lnTo>
                    <a:pt x="2120842" y="1908572"/>
                  </a:lnTo>
                  <a:lnTo>
                    <a:pt x="0" y="1908572"/>
                  </a:lnTo>
                  <a:close/>
                </a:path>
              </a:pathLst>
            </a:custGeom>
            <a:grpFill/>
          </p:spPr>
          <p:txBody>
            <a:bodyPr/>
            <a:lstStyle/>
            <a:p>
              <a:endParaRPr lang="en-US"/>
            </a:p>
          </p:txBody>
        </p:sp>
        <p:sp>
          <p:nvSpPr>
            <p:cNvPr id="5" name="TextBox 5"/>
            <p:cNvSpPr txBox="1"/>
            <p:nvPr/>
          </p:nvSpPr>
          <p:spPr>
            <a:xfrm>
              <a:off x="0" y="-76200"/>
              <a:ext cx="2120842" cy="1984772"/>
            </a:xfrm>
            <a:prstGeom prst="rect">
              <a:avLst/>
            </a:prstGeom>
            <a:grpFill/>
          </p:spPr>
          <p:txBody>
            <a:bodyPr lIns="50800" tIns="50800" rIns="50800" bIns="50800" rtlCol="0" anchor="ctr"/>
            <a:lstStyle/>
            <a:p>
              <a:pPr algn="ctr">
                <a:lnSpc>
                  <a:spcPts val="3500"/>
                </a:lnSpc>
              </a:pPr>
              <a:endParaRPr/>
            </a:p>
          </p:txBody>
        </p:sp>
      </p:grpSp>
      <p:sp>
        <p:nvSpPr>
          <p:cNvPr id="6" name="Freeform 6"/>
          <p:cNvSpPr/>
          <p:nvPr/>
        </p:nvSpPr>
        <p:spPr>
          <a:xfrm>
            <a:off x="214053" y="201592"/>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109435" y="3543893"/>
            <a:ext cx="6416082" cy="2146936"/>
          </a:xfrm>
          <a:prstGeom prst="rect">
            <a:avLst/>
          </a:prstGeom>
        </p:spPr>
        <p:txBody>
          <a:bodyPr lIns="0" tIns="0" rIns="0" bIns="0" rtlCol="0" anchor="t">
            <a:spAutoFit/>
          </a:bodyPr>
          <a:lstStyle/>
          <a:p>
            <a:pPr algn="l">
              <a:lnSpc>
                <a:spcPts val="7920"/>
              </a:lnSpc>
            </a:pPr>
            <a:r>
              <a:rPr lang="en-US" sz="8000" dirty="0">
                <a:solidFill>
                  <a:srgbClr val="C29C3D"/>
                </a:solidFill>
                <a:latin typeface="Alta"/>
                <a:ea typeface="Alta"/>
                <a:cs typeface="Alta"/>
                <a:sym typeface="Alta"/>
              </a:rPr>
              <a:t>DO’S AND DONT’S</a:t>
            </a:r>
          </a:p>
        </p:txBody>
      </p:sp>
      <p:sp>
        <p:nvSpPr>
          <p:cNvPr id="8" name="TextBox 8"/>
          <p:cNvSpPr txBox="1"/>
          <p:nvPr/>
        </p:nvSpPr>
        <p:spPr>
          <a:xfrm>
            <a:off x="8764903" y="1264739"/>
            <a:ext cx="2360191" cy="624466"/>
          </a:xfrm>
          <a:prstGeom prst="rect">
            <a:avLst/>
          </a:prstGeom>
        </p:spPr>
        <p:txBody>
          <a:bodyPr lIns="0" tIns="0" rIns="0" bIns="0" rtlCol="0" anchor="t">
            <a:spAutoFit/>
          </a:bodyPr>
          <a:lstStyle/>
          <a:p>
            <a:pPr algn="ctr">
              <a:lnSpc>
                <a:spcPts val="4495"/>
              </a:lnSpc>
            </a:pPr>
            <a:r>
              <a:rPr lang="en-US" sz="7200" dirty="0">
                <a:solidFill>
                  <a:srgbClr val="FFFFFF"/>
                </a:solidFill>
                <a:latin typeface="Impact" panose="020B0806030902050204" pitchFamily="34" charset="0"/>
                <a:ea typeface="Anton"/>
                <a:cs typeface="Anton"/>
                <a:sym typeface="Anton"/>
              </a:rPr>
              <a:t>Do’s</a:t>
            </a:r>
          </a:p>
        </p:txBody>
      </p:sp>
      <p:sp>
        <p:nvSpPr>
          <p:cNvPr id="9" name="TextBox 9"/>
          <p:cNvSpPr txBox="1"/>
          <p:nvPr/>
        </p:nvSpPr>
        <p:spPr>
          <a:xfrm>
            <a:off x="14094345" y="1293314"/>
            <a:ext cx="2360191" cy="624466"/>
          </a:xfrm>
          <a:prstGeom prst="rect">
            <a:avLst/>
          </a:prstGeom>
        </p:spPr>
        <p:txBody>
          <a:bodyPr lIns="0" tIns="0" rIns="0" bIns="0" rtlCol="0" anchor="t">
            <a:spAutoFit/>
          </a:bodyPr>
          <a:lstStyle/>
          <a:p>
            <a:pPr algn="ctr">
              <a:lnSpc>
                <a:spcPts val="4495"/>
              </a:lnSpc>
            </a:pPr>
            <a:r>
              <a:rPr lang="en-US" sz="7200" dirty="0" err="1">
                <a:solidFill>
                  <a:srgbClr val="FFFFFF"/>
                </a:solidFill>
                <a:latin typeface="Impact" panose="020B0806030902050204" pitchFamily="34" charset="0"/>
                <a:ea typeface="Anton"/>
                <a:cs typeface="Anton"/>
                <a:sym typeface="Anton"/>
              </a:rPr>
              <a:t>Dont’s</a:t>
            </a:r>
            <a:endParaRPr lang="en-US" sz="7200" dirty="0">
              <a:solidFill>
                <a:srgbClr val="FFFFFF"/>
              </a:solidFill>
              <a:latin typeface="Impact" panose="020B0806030902050204" pitchFamily="34" charset="0"/>
              <a:ea typeface="Anton"/>
              <a:cs typeface="Anton"/>
              <a:sym typeface="Anton"/>
            </a:endParaRPr>
          </a:p>
        </p:txBody>
      </p:sp>
      <p:sp>
        <p:nvSpPr>
          <p:cNvPr id="10" name="TextBox 10"/>
          <p:cNvSpPr txBox="1"/>
          <p:nvPr/>
        </p:nvSpPr>
        <p:spPr>
          <a:xfrm>
            <a:off x="7525517" y="2135125"/>
            <a:ext cx="4838963" cy="6539419"/>
          </a:xfrm>
          <a:prstGeom prst="rect">
            <a:avLst/>
          </a:prstGeom>
        </p:spPr>
        <p:txBody>
          <a:bodyPr lIns="0" tIns="0" rIns="0" bIns="0" rtlCol="0" anchor="t">
            <a:spAutoFit/>
          </a:bodyPr>
          <a:lstStyle/>
          <a:p>
            <a:pPr marL="705485" lvl="1" indent="-457200" algn="l">
              <a:lnSpc>
                <a:spcPts val="3219"/>
              </a:lnSpc>
              <a:buFont typeface="Arial" panose="020B0604020202020204" pitchFamily="34" charset="0"/>
              <a:buChar char="•"/>
            </a:pPr>
            <a:r>
              <a:rPr lang="en-US" sz="2800" dirty="0">
                <a:solidFill>
                  <a:srgbClr val="FFFFFF"/>
                </a:solidFill>
                <a:latin typeface="Seaford Display" panose="00000500000000000000" pitchFamily="2" charset="0"/>
                <a:ea typeface="Canva Sans"/>
                <a:cs typeface="Canva Sans"/>
                <a:sym typeface="Canva Sans"/>
              </a:rPr>
              <a:t>Report even if you are unsure if it is a Title IX issue</a:t>
            </a:r>
          </a:p>
          <a:p>
            <a:pPr marL="705485" lvl="1" indent="-457200" algn="l">
              <a:lnSpc>
                <a:spcPts val="3219"/>
              </a:lnSpc>
              <a:buFont typeface="Arial" panose="020B0604020202020204" pitchFamily="34" charset="0"/>
              <a:buChar char="•"/>
            </a:pPr>
            <a:r>
              <a:rPr lang="en-US" sz="2800" dirty="0">
                <a:solidFill>
                  <a:srgbClr val="FFFFFF"/>
                </a:solidFill>
                <a:latin typeface="Seaford Display" panose="00000500000000000000" pitchFamily="2" charset="0"/>
                <a:ea typeface="Canva Sans"/>
                <a:cs typeface="Canva Sans"/>
                <a:sym typeface="Canva Sans"/>
              </a:rPr>
              <a:t>Get as much information as you can from the complainant</a:t>
            </a:r>
          </a:p>
          <a:p>
            <a:pPr marL="705485" lvl="1" indent="-457200" algn="l">
              <a:lnSpc>
                <a:spcPts val="3219"/>
              </a:lnSpc>
              <a:buFont typeface="Arial" panose="020B0604020202020204" pitchFamily="34" charset="0"/>
              <a:buChar char="•"/>
            </a:pPr>
            <a:r>
              <a:rPr lang="en-US" sz="2800" dirty="0">
                <a:solidFill>
                  <a:srgbClr val="FFFFFF"/>
                </a:solidFill>
                <a:latin typeface="Seaford Display" panose="00000500000000000000" pitchFamily="2" charset="0"/>
                <a:ea typeface="Canva Sans"/>
                <a:cs typeface="Canva Sans"/>
                <a:sym typeface="Canva Sans"/>
              </a:rPr>
              <a:t>Give the Title IX office information to the complainant</a:t>
            </a:r>
          </a:p>
          <a:p>
            <a:pPr marL="705485" lvl="1" indent="-457200" algn="l">
              <a:lnSpc>
                <a:spcPts val="3219"/>
              </a:lnSpc>
              <a:buFont typeface="Arial" panose="020B0604020202020204" pitchFamily="34" charset="0"/>
              <a:buChar char="•"/>
            </a:pPr>
            <a:r>
              <a:rPr lang="en-US" sz="2800" dirty="0">
                <a:solidFill>
                  <a:srgbClr val="FFFFFF"/>
                </a:solidFill>
                <a:latin typeface="Seaford Display" panose="00000500000000000000" pitchFamily="2" charset="0"/>
                <a:ea typeface="Canva Sans"/>
                <a:cs typeface="Canva Sans"/>
                <a:sym typeface="Canva Sans"/>
              </a:rPr>
              <a:t>Inform the individual of your duty to report the situation</a:t>
            </a:r>
          </a:p>
          <a:p>
            <a:pPr marL="705485" lvl="1" indent="-457200" algn="l">
              <a:lnSpc>
                <a:spcPts val="3219"/>
              </a:lnSpc>
              <a:buFont typeface="Arial" panose="020B0604020202020204" pitchFamily="34" charset="0"/>
              <a:buChar char="•"/>
            </a:pPr>
            <a:r>
              <a:rPr lang="en-US" sz="2800" dirty="0">
                <a:solidFill>
                  <a:srgbClr val="FFFFFF"/>
                </a:solidFill>
                <a:latin typeface="Seaford Display" panose="00000500000000000000" pitchFamily="2" charset="0"/>
                <a:ea typeface="Canva Sans"/>
                <a:cs typeface="Canva Sans"/>
                <a:sym typeface="Canva Sans"/>
              </a:rPr>
              <a:t>Let the complainant know that the Title IX office also offers supportive measures</a:t>
            </a:r>
          </a:p>
          <a:p>
            <a:pPr algn="l">
              <a:lnSpc>
                <a:spcPts val="3219"/>
              </a:lnSpc>
            </a:pPr>
            <a:endParaRPr lang="en-US" sz="2299" dirty="0">
              <a:solidFill>
                <a:srgbClr val="FFFFFF"/>
              </a:solidFill>
              <a:latin typeface="Canva Sans"/>
              <a:ea typeface="Canva Sans"/>
              <a:cs typeface="Canva Sans"/>
              <a:sym typeface="Canva Sans"/>
            </a:endParaRPr>
          </a:p>
          <a:p>
            <a:pPr algn="l">
              <a:lnSpc>
                <a:spcPts val="3219"/>
              </a:lnSpc>
            </a:pPr>
            <a:endParaRPr lang="en-US" sz="2299" dirty="0">
              <a:solidFill>
                <a:srgbClr val="FFFFFF"/>
              </a:solidFill>
              <a:latin typeface="Canva Sans"/>
              <a:ea typeface="Canva Sans"/>
              <a:cs typeface="Canva Sans"/>
              <a:sym typeface="Canva Sans"/>
            </a:endParaRPr>
          </a:p>
          <a:p>
            <a:pPr algn="l">
              <a:lnSpc>
                <a:spcPts val="3219"/>
              </a:lnSpc>
            </a:pPr>
            <a:endParaRPr lang="en-US" sz="2299" dirty="0">
              <a:solidFill>
                <a:srgbClr val="FFFFFF"/>
              </a:solidFill>
              <a:latin typeface="Canva Sans"/>
              <a:ea typeface="Canva Sans"/>
              <a:cs typeface="Canva Sans"/>
              <a:sym typeface="Canva Sans"/>
            </a:endParaRPr>
          </a:p>
        </p:txBody>
      </p:sp>
      <p:sp>
        <p:nvSpPr>
          <p:cNvPr id="11" name="TextBox 11"/>
          <p:cNvSpPr txBox="1"/>
          <p:nvPr/>
        </p:nvSpPr>
        <p:spPr>
          <a:xfrm>
            <a:off x="13230893" y="2197910"/>
            <a:ext cx="4315923" cy="6976269"/>
          </a:xfrm>
          <a:prstGeom prst="rect">
            <a:avLst/>
          </a:prstGeom>
        </p:spPr>
        <p:txBody>
          <a:bodyPr lIns="0" tIns="0" rIns="0" bIns="0" rtlCol="0" anchor="t">
            <a:spAutoFit/>
          </a:bodyPr>
          <a:lstStyle/>
          <a:p>
            <a:pPr marL="705485" lvl="1" indent="-457200" algn="l">
              <a:lnSpc>
                <a:spcPts val="3219"/>
              </a:lnSpc>
              <a:buFont typeface="Arial" panose="020B0604020202020204" pitchFamily="34" charset="0"/>
              <a:buChar char="•"/>
            </a:pPr>
            <a:r>
              <a:rPr lang="en-US" sz="2800" dirty="0">
                <a:solidFill>
                  <a:srgbClr val="FFFFFF"/>
                </a:solidFill>
                <a:latin typeface="Seaford Display" panose="00000500000000000000" pitchFamily="2" charset="0"/>
                <a:ea typeface="Canva Sans"/>
                <a:cs typeface="Canva Sans"/>
                <a:sym typeface="Canva Sans"/>
              </a:rPr>
              <a:t>Do not discourage a complainant from pursuing a Title IX report.</a:t>
            </a:r>
          </a:p>
          <a:p>
            <a:pPr marL="705485" lvl="1" indent="-457200" algn="l">
              <a:lnSpc>
                <a:spcPts val="3219"/>
              </a:lnSpc>
              <a:buFont typeface="Arial" panose="020B0604020202020204" pitchFamily="34" charset="0"/>
              <a:buChar char="•"/>
            </a:pPr>
            <a:r>
              <a:rPr lang="en-US" sz="2800" dirty="0">
                <a:solidFill>
                  <a:srgbClr val="FFFFFF"/>
                </a:solidFill>
                <a:latin typeface="Seaford Display" panose="00000500000000000000" pitchFamily="2" charset="0"/>
                <a:ea typeface="Canva Sans"/>
                <a:cs typeface="Canva Sans"/>
                <a:sym typeface="Canva Sans"/>
              </a:rPr>
              <a:t>Do not conduct a full-scale investigation without Title IX coordination.</a:t>
            </a:r>
          </a:p>
          <a:p>
            <a:pPr marL="705485" lvl="1" indent="-457200" algn="l">
              <a:lnSpc>
                <a:spcPts val="3219"/>
              </a:lnSpc>
              <a:buFont typeface="Arial" panose="020B0604020202020204" pitchFamily="34" charset="0"/>
              <a:buChar char="•"/>
            </a:pPr>
            <a:r>
              <a:rPr lang="en-US" sz="2800" dirty="0">
                <a:solidFill>
                  <a:srgbClr val="FFFFFF"/>
                </a:solidFill>
                <a:latin typeface="Seaford Display" panose="00000500000000000000" pitchFamily="2" charset="0"/>
                <a:ea typeface="Canva Sans"/>
                <a:cs typeface="Canva Sans"/>
                <a:sym typeface="Canva Sans"/>
              </a:rPr>
              <a:t>Do not delay reporting an incident to the Title IX Office.</a:t>
            </a:r>
          </a:p>
          <a:p>
            <a:pPr marL="705485" lvl="1" indent="-457200" algn="l">
              <a:lnSpc>
                <a:spcPts val="3219"/>
              </a:lnSpc>
              <a:buFont typeface="Arial" panose="020B0604020202020204" pitchFamily="34" charset="0"/>
              <a:buChar char="•"/>
            </a:pPr>
            <a:r>
              <a:rPr lang="en-US" sz="2800" dirty="0">
                <a:solidFill>
                  <a:srgbClr val="FFFFFF"/>
                </a:solidFill>
                <a:latin typeface="Seaford Display" panose="00000500000000000000" pitchFamily="2" charset="0"/>
                <a:ea typeface="Canva Sans"/>
                <a:cs typeface="Canva Sans"/>
                <a:sym typeface="Canva Sans"/>
              </a:rPr>
              <a:t>Do not make credibility judgments based on gender, clothing, or prior relationships.</a:t>
            </a:r>
          </a:p>
          <a:p>
            <a:pPr marL="705485" lvl="1" indent="-457200" algn="l">
              <a:lnSpc>
                <a:spcPts val="3219"/>
              </a:lnSpc>
              <a:buFont typeface="Arial" panose="020B0604020202020204" pitchFamily="34" charset="0"/>
              <a:buChar char="•"/>
            </a:pPr>
            <a:r>
              <a:rPr lang="en-US" sz="2800" dirty="0">
                <a:solidFill>
                  <a:srgbClr val="FFFFFF"/>
                </a:solidFill>
                <a:latin typeface="Seaford Display" panose="00000500000000000000" pitchFamily="2" charset="0"/>
                <a:ea typeface="Canva Sans"/>
                <a:cs typeface="Canva Sans"/>
                <a:sym typeface="Canva Sans"/>
              </a:rPr>
              <a:t>Do not assume lack of physical resistance equals consent.</a:t>
            </a:r>
            <a:endParaRPr lang="en-US" sz="2299" dirty="0">
              <a:solidFill>
                <a:srgbClr val="FFFFFF"/>
              </a:solidFill>
              <a:latin typeface="Canva Sans"/>
              <a:ea typeface="Canva Sans"/>
              <a:cs typeface="Canva Sans"/>
              <a:sym typeface="Canv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9751"/>
        </a:solidFill>
        <a:effectLst/>
      </p:bgPr>
    </p:bg>
    <p:spTree>
      <p:nvGrpSpPr>
        <p:cNvPr id="1" name=""/>
        <p:cNvGrpSpPr/>
        <p:nvPr/>
      </p:nvGrpSpPr>
      <p:grpSpPr>
        <a:xfrm>
          <a:off x="0" y="0"/>
          <a:ext cx="0" cy="0"/>
          <a:chOff x="0" y="0"/>
          <a:chExt cx="0" cy="0"/>
        </a:xfrm>
      </p:grpSpPr>
      <p:grpSp>
        <p:nvGrpSpPr>
          <p:cNvPr id="2" name="Group 2"/>
          <p:cNvGrpSpPr/>
          <p:nvPr/>
        </p:nvGrpSpPr>
        <p:grpSpPr>
          <a:xfrm>
            <a:off x="-1435107" y="-382189"/>
            <a:ext cx="6797777" cy="11051378"/>
            <a:chOff x="0" y="0"/>
            <a:chExt cx="1790361" cy="2910651"/>
          </a:xfrm>
          <a:solidFill>
            <a:schemeClr val="bg1"/>
          </a:solidFill>
        </p:grpSpPr>
        <p:sp>
          <p:nvSpPr>
            <p:cNvPr id="3" name="Freeform 3"/>
            <p:cNvSpPr/>
            <p:nvPr/>
          </p:nvSpPr>
          <p:spPr>
            <a:xfrm>
              <a:off x="0" y="0"/>
              <a:ext cx="1790361" cy="2910651"/>
            </a:xfrm>
            <a:custGeom>
              <a:avLst/>
              <a:gdLst/>
              <a:ahLst/>
              <a:cxnLst/>
              <a:rect l="l" t="t" r="r" b="b"/>
              <a:pathLst>
                <a:path w="1790361" h="2910651">
                  <a:moveTo>
                    <a:pt x="0" y="0"/>
                  </a:moveTo>
                  <a:lnTo>
                    <a:pt x="1790361" y="0"/>
                  </a:lnTo>
                  <a:lnTo>
                    <a:pt x="1790361" y="2910651"/>
                  </a:lnTo>
                  <a:lnTo>
                    <a:pt x="0" y="2910651"/>
                  </a:lnTo>
                  <a:close/>
                </a:path>
              </a:pathLst>
            </a:custGeom>
            <a:grpFill/>
          </p:spPr>
          <p:txBody>
            <a:bodyPr/>
            <a:lstStyle/>
            <a:p>
              <a:endParaRPr lang="en-US"/>
            </a:p>
          </p:txBody>
        </p:sp>
        <p:sp>
          <p:nvSpPr>
            <p:cNvPr id="4" name="TextBox 4"/>
            <p:cNvSpPr txBox="1"/>
            <p:nvPr/>
          </p:nvSpPr>
          <p:spPr>
            <a:xfrm>
              <a:off x="0" y="-76200"/>
              <a:ext cx="1790361" cy="2986851"/>
            </a:xfrm>
            <a:prstGeom prst="rect">
              <a:avLst/>
            </a:prstGeom>
            <a:grpFill/>
          </p:spPr>
          <p:txBody>
            <a:bodyPr lIns="50800" tIns="50800" rIns="50800" bIns="50800" rtlCol="0" anchor="ctr"/>
            <a:lstStyle/>
            <a:p>
              <a:pPr algn="ctr">
                <a:lnSpc>
                  <a:spcPts val="3500"/>
                </a:lnSpc>
              </a:pPr>
              <a:endParaRPr/>
            </a:p>
          </p:txBody>
        </p:sp>
      </p:grpSp>
      <p:sp>
        <p:nvSpPr>
          <p:cNvPr id="5" name="Freeform 5"/>
          <p:cNvSpPr/>
          <p:nvPr/>
        </p:nvSpPr>
        <p:spPr>
          <a:xfrm>
            <a:off x="-297755" y="468759"/>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511227" y="2735502"/>
            <a:ext cx="4950016" cy="1754371"/>
          </a:xfrm>
          <a:prstGeom prst="rect">
            <a:avLst/>
          </a:prstGeom>
        </p:spPr>
        <p:txBody>
          <a:bodyPr lIns="0" tIns="0" rIns="0" bIns="0" rtlCol="0" anchor="t">
            <a:spAutoFit/>
          </a:bodyPr>
          <a:lstStyle/>
          <a:p>
            <a:pPr algn="ctr">
              <a:lnSpc>
                <a:spcPts val="6597"/>
              </a:lnSpc>
            </a:pPr>
            <a:r>
              <a:rPr lang="en-US" sz="6664" dirty="0">
                <a:solidFill>
                  <a:srgbClr val="C29C3D"/>
                </a:solidFill>
                <a:latin typeface="Alta"/>
                <a:ea typeface="Alta"/>
                <a:cs typeface="Alta"/>
                <a:sym typeface="Alta"/>
              </a:rPr>
              <a:t>what is retaliation?</a:t>
            </a:r>
          </a:p>
        </p:txBody>
      </p:sp>
      <p:sp>
        <p:nvSpPr>
          <p:cNvPr id="7" name="TextBox 7"/>
          <p:cNvSpPr txBox="1"/>
          <p:nvPr/>
        </p:nvSpPr>
        <p:spPr>
          <a:xfrm>
            <a:off x="5940544" y="468759"/>
            <a:ext cx="11015917" cy="1204689"/>
          </a:xfrm>
          <a:prstGeom prst="rect">
            <a:avLst/>
          </a:prstGeom>
        </p:spPr>
        <p:txBody>
          <a:bodyPr wrap="square" lIns="0" tIns="0" rIns="0" bIns="0" rtlCol="0" anchor="t">
            <a:spAutoFit/>
          </a:bodyPr>
          <a:lstStyle/>
          <a:p>
            <a:pPr>
              <a:lnSpc>
                <a:spcPts val="3220"/>
              </a:lnSpc>
              <a:spcBef>
                <a:spcPct val="0"/>
              </a:spcBef>
            </a:pPr>
            <a:r>
              <a:rPr lang="en-US" sz="2300" b="1" dirty="0">
                <a:latin typeface="Seaford Display" panose="00000500000000000000" pitchFamily="2" charset="0"/>
                <a:ea typeface="Canva Sans"/>
                <a:cs typeface="Canva Sans"/>
                <a:sym typeface="Canva Sans"/>
              </a:rPr>
              <a:t>Retaliation</a:t>
            </a:r>
            <a:r>
              <a:rPr lang="en-US" sz="2300" dirty="0">
                <a:latin typeface="Seaford Display" panose="00000500000000000000" pitchFamily="2" charset="0"/>
                <a:ea typeface="Canva Sans"/>
                <a:cs typeface="Canva Sans"/>
                <a:sym typeface="Canva Sans"/>
              </a:rPr>
              <a:t> under Title IX is any action taken to intimidate, threaten, coerce, or discriminate against an individual for filing a Title IX complaint or for participating in an investigation, hearing, or proceeding.</a:t>
            </a:r>
          </a:p>
        </p:txBody>
      </p:sp>
      <p:sp>
        <p:nvSpPr>
          <p:cNvPr id="8" name="TextBox 8"/>
          <p:cNvSpPr txBox="1"/>
          <p:nvPr/>
        </p:nvSpPr>
        <p:spPr>
          <a:xfrm>
            <a:off x="5940544" y="1941246"/>
            <a:ext cx="4717015" cy="794256"/>
          </a:xfrm>
          <a:prstGeom prst="rect">
            <a:avLst/>
          </a:prstGeom>
        </p:spPr>
        <p:txBody>
          <a:bodyPr wrap="square" lIns="0" tIns="0" rIns="0" bIns="0" rtlCol="0" anchor="t">
            <a:spAutoFit/>
          </a:bodyPr>
          <a:lstStyle/>
          <a:p>
            <a:pPr marL="248285" lvl="1" algn="ctr">
              <a:lnSpc>
                <a:spcPts val="3219"/>
              </a:lnSpc>
              <a:spcBef>
                <a:spcPct val="0"/>
              </a:spcBef>
            </a:pPr>
            <a:r>
              <a:rPr lang="en-US" sz="3200" dirty="0">
                <a:latin typeface="Impact" panose="020B0806030902050204" pitchFamily="34" charset="0"/>
                <a:ea typeface="Canva Sans"/>
                <a:cs typeface="Canva Sans"/>
                <a:sym typeface="Canva Sans"/>
              </a:rPr>
              <a:t>Examples of Retaliation</a:t>
            </a:r>
          </a:p>
          <a:p>
            <a:pPr algn="ctr">
              <a:lnSpc>
                <a:spcPts val="3219"/>
              </a:lnSpc>
              <a:spcBef>
                <a:spcPct val="0"/>
              </a:spcBef>
            </a:pPr>
            <a:endParaRPr lang="en-US" sz="2299" dirty="0">
              <a:solidFill>
                <a:srgbClr val="FFFFFF"/>
              </a:solidFill>
              <a:latin typeface="Canva Sans"/>
              <a:ea typeface="Canva Sans"/>
              <a:cs typeface="Canva Sans"/>
              <a:sym typeface="Canva Sans"/>
            </a:endParaRPr>
          </a:p>
        </p:txBody>
      </p:sp>
      <p:sp>
        <p:nvSpPr>
          <p:cNvPr id="9" name="TextBox 9"/>
          <p:cNvSpPr txBox="1"/>
          <p:nvPr/>
        </p:nvSpPr>
        <p:spPr>
          <a:xfrm>
            <a:off x="6360144" y="2338374"/>
            <a:ext cx="8314544" cy="2025363"/>
          </a:xfrm>
          <a:prstGeom prst="rect">
            <a:avLst/>
          </a:prstGeom>
        </p:spPr>
        <p:txBody>
          <a:bodyPr wrap="square" lIns="0" tIns="0" rIns="0" bIns="0" rtlCol="0" anchor="t">
            <a:spAutoFit/>
          </a:bodyPr>
          <a:lstStyle/>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Lowering grades or unfair evaluations.</a:t>
            </a:r>
          </a:p>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Dismissal from a program or organization.</a:t>
            </a:r>
          </a:p>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Exclusion from campus activities or opportunities.</a:t>
            </a:r>
          </a:p>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Threats, harassment, or bullying.</a:t>
            </a:r>
          </a:p>
          <a:p>
            <a:pPr algn="ctr">
              <a:lnSpc>
                <a:spcPts val="3219"/>
              </a:lnSpc>
              <a:spcBef>
                <a:spcPct val="0"/>
              </a:spcBef>
            </a:pPr>
            <a:endParaRPr lang="en-US" sz="2299" dirty="0">
              <a:solidFill>
                <a:srgbClr val="FFFFFF"/>
              </a:solidFill>
              <a:latin typeface="Canva Sans"/>
              <a:ea typeface="Canva Sans"/>
              <a:cs typeface="Canva Sans"/>
              <a:sym typeface="Canva Sans"/>
            </a:endParaRPr>
          </a:p>
        </p:txBody>
      </p:sp>
      <p:sp>
        <p:nvSpPr>
          <p:cNvPr id="10" name="TextBox 10"/>
          <p:cNvSpPr txBox="1"/>
          <p:nvPr/>
        </p:nvSpPr>
        <p:spPr>
          <a:xfrm>
            <a:off x="5881106" y="4366845"/>
            <a:ext cx="11273438" cy="1188146"/>
          </a:xfrm>
          <a:prstGeom prst="rect">
            <a:avLst/>
          </a:prstGeom>
        </p:spPr>
        <p:txBody>
          <a:bodyPr lIns="0" tIns="0" rIns="0" bIns="0" rtlCol="0" anchor="t">
            <a:spAutoFit/>
          </a:bodyPr>
          <a:lstStyle/>
          <a:p>
            <a:pPr>
              <a:lnSpc>
                <a:spcPts val="3219"/>
              </a:lnSpc>
              <a:spcBef>
                <a:spcPct val="0"/>
              </a:spcBef>
            </a:pPr>
            <a:r>
              <a:rPr lang="en-US" sz="2250" dirty="0">
                <a:latin typeface="Seaford Display" panose="00000500000000000000" pitchFamily="2" charset="0"/>
                <a:ea typeface="Canva Sans"/>
                <a:cs typeface="Canva Sans"/>
                <a:sym typeface="Canva Sans"/>
              </a:rPr>
              <a:t>Retaliation can be against the complainant or the respondent, so be careful not to remove a student from a program etc. over a Title IX complaint unless the program already has its own policy in place that the respondent or complainant ran afoul of.</a:t>
            </a:r>
          </a:p>
        </p:txBody>
      </p:sp>
      <p:sp>
        <p:nvSpPr>
          <p:cNvPr id="11" name="TextBox 11"/>
          <p:cNvSpPr txBox="1"/>
          <p:nvPr/>
        </p:nvSpPr>
        <p:spPr>
          <a:xfrm>
            <a:off x="6360144" y="6076816"/>
            <a:ext cx="5395796" cy="794256"/>
          </a:xfrm>
          <a:prstGeom prst="rect">
            <a:avLst/>
          </a:prstGeom>
        </p:spPr>
        <p:txBody>
          <a:bodyPr wrap="square" lIns="0" tIns="0" rIns="0" bIns="0" rtlCol="0" anchor="t">
            <a:spAutoFit/>
          </a:bodyPr>
          <a:lstStyle/>
          <a:p>
            <a:pPr algn="ctr">
              <a:lnSpc>
                <a:spcPts val="3219"/>
              </a:lnSpc>
              <a:spcBef>
                <a:spcPct val="0"/>
              </a:spcBef>
            </a:pPr>
            <a:r>
              <a:rPr lang="en-US" sz="3200" dirty="0">
                <a:latin typeface="Impact" panose="020B0806030902050204" pitchFamily="34" charset="0"/>
                <a:ea typeface="Canva Sans"/>
                <a:cs typeface="Canva Sans"/>
                <a:sym typeface="Canva Sans"/>
              </a:rPr>
              <a:t>Protections Against Retaliation</a:t>
            </a:r>
          </a:p>
          <a:p>
            <a:pPr algn="ctr">
              <a:lnSpc>
                <a:spcPts val="3219"/>
              </a:lnSpc>
              <a:spcBef>
                <a:spcPct val="0"/>
              </a:spcBef>
            </a:pPr>
            <a:endParaRPr lang="en-US" sz="2299" dirty="0">
              <a:solidFill>
                <a:srgbClr val="FFFFFF"/>
              </a:solidFill>
              <a:latin typeface="Canva Sans"/>
              <a:ea typeface="Canva Sans"/>
              <a:cs typeface="Canva Sans"/>
              <a:sym typeface="Canva Sans"/>
            </a:endParaRPr>
          </a:p>
        </p:txBody>
      </p:sp>
      <p:sp>
        <p:nvSpPr>
          <p:cNvPr id="12" name="TextBox 12"/>
          <p:cNvSpPr txBox="1"/>
          <p:nvPr/>
        </p:nvSpPr>
        <p:spPr>
          <a:xfrm>
            <a:off x="6360144" y="6548431"/>
            <a:ext cx="9720295" cy="2025426"/>
          </a:xfrm>
          <a:prstGeom prst="rect">
            <a:avLst/>
          </a:prstGeom>
        </p:spPr>
        <p:txBody>
          <a:bodyPr wrap="square" lIns="0" tIns="0" rIns="0" bIns="0" rtlCol="0" anchor="t">
            <a:spAutoFit/>
          </a:bodyPr>
          <a:lstStyle/>
          <a:p>
            <a:pPr marL="496571" lvl="1" indent="-248285" algn="just">
              <a:lnSpc>
                <a:spcPts val="3219"/>
              </a:lnSpc>
              <a:buFont typeface="Arial"/>
              <a:buChar char="•"/>
            </a:pPr>
            <a:r>
              <a:rPr lang="en-US" sz="2300" dirty="0">
                <a:latin typeface="Seaford Display" panose="00000500000000000000" pitchFamily="2" charset="0"/>
                <a:ea typeface="Canva Sans"/>
                <a:cs typeface="Canva Sans"/>
                <a:sym typeface="Canva Sans"/>
              </a:rPr>
              <a:t>Schools must ensure no adverse actions are taken against individuals exercising their Title IX rights.</a:t>
            </a:r>
          </a:p>
          <a:p>
            <a:pPr marL="496571" lvl="1" indent="-248285" algn="just">
              <a:lnSpc>
                <a:spcPts val="3219"/>
              </a:lnSpc>
              <a:buFont typeface="Arial"/>
              <a:buChar char="•"/>
            </a:pPr>
            <a:r>
              <a:rPr lang="en-US" sz="2300" dirty="0">
                <a:latin typeface="Seaford Display" panose="00000500000000000000" pitchFamily="2" charset="0"/>
                <a:ea typeface="Canva Sans"/>
                <a:cs typeface="Canva Sans"/>
                <a:sym typeface="Canva Sans"/>
              </a:rPr>
              <a:t>Separate Investigations: Retaliation complaints are handled separately from the original Title IX case.</a:t>
            </a:r>
          </a:p>
          <a:p>
            <a:pPr algn="just">
              <a:lnSpc>
                <a:spcPts val="3220"/>
              </a:lnSpc>
            </a:pPr>
            <a:endParaRPr lang="en-US" sz="2300" dirty="0">
              <a:solidFill>
                <a:srgbClr val="FFFFFF"/>
              </a:solidFill>
              <a:latin typeface="Canva Sans"/>
              <a:ea typeface="Canva Sans"/>
              <a:cs typeface="Canva Sans"/>
              <a:sym typeface="Canva Sans"/>
            </a:endParaRPr>
          </a:p>
        </p:txBody>
      </p:sp>
      <p:sp>
        <p:nvSpPr>
          <p:cNvPr id="13" name="TextBox 13"/>
          <p:cNvSpPr txBox="1"/>
          <p:nvPr/>
        </p:nvSpPr>
        <p:spPr>
          <a:xfrm>
            <a:off x="5784857" y="8981409"/>
            <a:ext cx="11985873" cy="824072"/>
          </a:xfrm>
          <a:prstGeom prst="rect">
            <a:avLst/>
          </a:prstGeom>
        </p:spPr>
        <p:txBody>
          <a:bodyPr lIns="0" tIns="0" rIns="0" bIns="0" rtlCol="0" anchor="t">
            <a:spAutoFit/>
          </a:bodyPr>
          <a:lstStyle/>
          <a:p>
            <a:pPr algn="ctr">
              <a:lnSpc>
                <a:spcPts val="3219"/>
              </a:lnSpc>
              <a:spcBef>
                <a:spcPct val="0"/>
              </a:spcBef>
            </a:pPr>
            <a:r>
              <a:rPr lang="en-US" sz="3200" dirty="0">
                <a:solidFill>
                  <a:schemeClr val="accent2">
                    <a:lumMod val="75000"/>
                  </a:schemeClr>
                </a:solidFill>
                <a:latin typeface="Impact" panose="020B0806030902050204" pitchFamily="34" charset="0"/>
                <a:ea typeface="Canva Sans"/>
                <a:cs typeface="Canva Sans"/>
                <a:sym typeface="Canva Sans"/>
              </a:rPr>
              <a:t>If you witness an incident of retaliation, contact the Title IX Coordinator immediately!</a:t>
            </a:r>
          </a:p>
        </p:txBody>
      </p:sp>
      <p:pic>
        <p:nvPicPr>
          <p:cNvPr id="15" name="Picture 14">
            <a:extLst>
              <a:ext uri="{FF2B5EF4-FFF2-40B4-BE49-F238E27FC236}">
                <a16:creationId xmlns:a16="http://schemas.microsoft.com/office/drawing/2014/main" id="{39A433C1-7D70-2BB7-FE8D-25E24038AA30}"/>
              </a:ext>
            </a:extLst>
          </p:cNvPr>
          <p:cNvPicPr>
            <a:picLocks noChangeAspect="1"/>
          </p:cNvPicPr>
          <p:nvPr/>
        </p:nvPicPr>
        <p:blipFill>
          <a:blip r:embed="rId3"/>
          <a:stretch>
            <a:fillRect/>
          </a:stretch>
        </p:blipFill>
        <p:spPr>
          <a:xfrm>
            <a:off x="-1597273" y="5680522"/>
            <a:ext cx="6959943" cy="460647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9751"/>
        </a:solidFill>
        <a:effectLst/>
      </p:bgPr>
    </p:bg>
    <p:spTree>
      <p:nvGrpSpPr>
        <p:cNvPr id="1" name=""/>
        <p:cNvGrpSpPr/>
        <p:nvPr/>
      </p:nvGrpSpPr>
      <p:grpSpPr>
        <a:xfrm>
          <a:off x="0" y="0"/>
          <a:ext cx="0" cy="0"/>
          <a:chOff x="0" y="0"/>
          <a:chExt cx="0" cy="0"/>
        </a:xfrm>
      </p:grpSpPr>
      <p:grpSp>
        <p:nvGrpSpPr>
          <p:cNvPr id="2" name="Group 2"/>
          <p:cNvGrpSpPr/>
          <p:nvPr/>
        </p:nvGrpSpPr>
        <p:grpSpPr>
          <a:xfrm>
            <a:off x="-1214752" y="4074488"/>
            <a:ext cx="20194464" cy="6585815"/>
            <a:chOff x="0" y="0"/>
            <a:chExt cx="5318707" cy="1734536"/>
          </a:xfrm>
          <a:solidFill>
            <a:schemeClr val="bg1"/>
          </a:solidFill>
        </p:grpSpPr>
        <p:sp>
          <p:nvSpPr>
            <p:cNvPr id="3" name="Freeform 3"/>
            <p:cNvSpPr/>
            <p:nvPr/>
          </p:nvSpPr>
          <p:spPr>
            <a:xfrm>
              <a:off x="0" y="0"/>
              <a:ext cx="5318707" cy="1734536"/>
            </a:xfrm>
            <a:custGeom>
              <a:avLst/>
              <a:gdLst/>
              <a:ahLst/>
              <a:cxnLst/>
              <a:rect l="l" t="t" r="r" b="b"/>
              <a:pathLst>
                <a:path w="5318707" h="1734536">
                  <a:moveTo>
                    <a:pt x="0" y="0"/>
                  </a:moveTo>
                  <a:lnTo>
                    <a:pt x="5318707" y="0"/>
                  </a:lnTo>
                  <a:lnTo>
                    <a:pt x="5318707" y="1734536"/>
                  </a:lnTo>
                  <a:lnTo>
                    <a:pt x="0" y="1734536"/>
                  </a:lnTo>
                  <a:close/>
                </a:path>
              </a:pathLst>
            </a:custGeom>
            <a:grpFill/>
          </p:spPr>
          <p:txBody>
            <a:bodyPr/>
            <a:lstStyle/>
            <a:p>
              <a:endParaRPr lang="en-US"/>
            </a:p>
          </p:txBody>
        </p:sp>
        <p:sp>
          <p:nvSpPr>
            <p:cNvPr id="4" name="TextBox 4"/>
            <p:cNvSpPr txBox="1"/>
            <p:nvPr/>
          </p:nvSpPr>
          <p:spPr>
            <a:xfrm>
              <a:off x="0" y="-76200"/>
              <a:ext cx="5318707" cy="1810736"/>
            </a:xfrm>
            <a:prstGeom prst="rect">
              <a:avLst/>
            </a:prstGeom>
            <a:grpFill/>
          </p:spPr>
          <p:txBody>
            <a:bodyPr lIns="50800" tIns="50800" rIns="50800" bIns="50800" rtlCol="0" anchor="ctr"/>
            <a:lstStyle/>
            <a:p>
              <a:pPr algn="ctr">
                <a:lnSpc>
                  <a:spcPts val="3500"/>
                </a:lnSpc>
              </a:pPr>
              <a:endParaRPr/>
            </a:p>
          </p:txBody>
        </p:sp>
      </p:grpSp>
      <p:grpSp>
        <p:nvGrpSpPr>
          <p:cNvPr id="5" name="Group 5"/>
          <p:cNvGrpSpPr/>
          <p:nvPr/>
        </p:nvGrpSpPr>
        <p:grpSpPr>
          <a:xfrm>
            <a:off x="0" y="4328936"/>
            <a:ext cx="7471021" cy="4116922"/>
            <a:chOff x="0" y="0"/>
            <a:chExt cx="1129402" cy="622360"/>
          </a:xfrm>
        </p:grpSpPr>
        <p:sp>
          <p:nvSpPr>
            <p:cNvPr id="6" name="Freeform 6"/>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2"/>
              <a:stretch>
                <a:fillRect t="-10565" b="-10565"/>
              </a:stretch>
            </a:blipFill>
          </p:spPr>
          <p:txBody>
            <a:bodyPr/>
            <a:lstStyle/>
            <a:p>
              <a:endParaRPr lang="en-US"/>
            </a:p>
          </p:txBody>
        </p:sp>
      </p:grpSp>
      <p:grpSp>
        <p:nvGrpSpPr>
          <p:cNvPr id="7" name="Group 7"/>
          <p:cNvGrpSpPr/>
          <p:nvPr/>
        </p:nvGrpSpPr>
        <p:grpSpPr>
          <a:xfrm>
            <a:off x="7673921" y="4328936"/>
            <a:ext cx="2941482" cy="4116922"/>
            <a:chOff x="0" y="0"/>
            <a:chExt cx="444667" cy="622360"/>
          </a:xfrm>
        </p:grpSpPr>
        <p:sp>
          <p:nvSpPr>
            <p:cNvPr id="8" name="Freeform 8"/>
            <p:cNvSpPr/>
            <p:nvPr/>
          </p:nvSpPr>
          <p:spPr>
            <a:xfrm>
              <a:off x="0" y="0"/>
              <a:ext cx="444667" cy="622360"/>
            </a:xfrm>
            <a:custGeom>
              <a:avLst/>
              <a:gdLst/>
              <a:ahLst/>
              <a:cxnLst/>
              <a:rect l="l" t="t" r="r" b="b"/>
              <a:pathLst>
                <a:path w="444667" h="622360">
                  <a:moveTo>
                    <a:pt x="0" y="0"/>
                  </a:moveTo>
                  <a:lnTo>
                    <a:pt x="444667" y="0"/>
                  </a:lnTo>
                  <a:lnTo>
                    <a:pt x="444667" y="622360"/>
                  </a:lnTo>
                  <a:lnTo>
                    <a:pt x="0" y="622360"/>
                  </a:lnTo>
                  <a:close/>
                </a:path>
              </a:pathLst>
            </a:custGeom>
            <a:blipFill>
              <a:blip r:embed="rId3"/>
              <a:stretch>
                <a:fillRect t="-3619" b="-3619"/>
              </a:stretch>
            </a:blipFill>
          </p:spPr>
          <p:txBody>
            <a:bodyPr/>
            <a:lstStyle/>
            <a:p>
              <a:endParaRPr lang="en-US"/>
            </a:p>
          </p:txBody>
        </p:sp>
      </p:grpSp>
      <p:grpSp>
        <p:nvGrpSpPr>
          <p:cNvPr id="9" name="Group 9"/>
          <p:cNvGrpSpPr/>
          <p:nvPr/>
        </p:nvGrpSpPr>
        <p:grpSpPr>
          <a:xfrm>
            <a:off x="10816979" y="4328936"/>
            <a:ext cx="7471021" cy="4116922"/>
            <a:chOff x="0" y="0"/>
            <a:chExt cx="1129402" cy="622360"/>
          </a:xfrm>
        </p:grpSpPr>
        <p:sp>
          <p:nvSpPr>
            <p:cNvPr id="10" name="Freeform 10"/>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4"/>
              <a:stretch>
                <a:fillRect t="-10452" b="-10452"/>
              </a:stretch>
            </a:blipFill>
          </p:spPr>
          <p:txBody>
            <a:bodyPr/>
            <a:lstStyle/>
            <a:p>
              <a:endParaRPr lang="en-US"/>
            </a:p>
          </p:txBody>
        </p:sp>
      </p:grpSp>
      <p:sp>
        <p:nvSpPr>
          <p:cNvPr id="11" name="Freeform 11"/>
          <p:cNvSpPr/>
          <p:nvPr/>
        </p:nvSpPr>
        <p:spPr>
          <a:xfrm>
            <a:off x="649717" y="8729277"/>
            <a:ext cx="1367774" cy="1367774"/>
          </a:xfrm>
          <a:custGeom>
            <a:avLst/>
            <a:gdLst/>
            <a:ahLst/>
            <a:cxnLst/>
            <a:rect l="l" t="t" r="r" b="b"/>
            <a:pathLst>
              <a:path w="1367774" h="1367774">
                <a:moveTo>
                  <a:pt x="0" y="0"/>
                </a:moveTo>
                <a:lnTo>
                  <a:pt x="1367774" y="0"/>
                </a:lnTo>
                <a:lnTo>
                  <a:pt x="1367774" y="1367774"/>
                </a:lnTo>
                <a:lnTo>
                  <a:pt x="0" y="1367774"/>
                </a:lnTo>
                <a:lnTo>
                  <a:pt x="0" y="0"/>
                </a:lnTo>
                <a:close/>
              </a:path>
            </a:pathLst>
          </a:custGeom>
          <a:blipFill>
            <a:blip r:embed="rId5"/>
            <a:stretch>
              <a:fillRect/>
            </a:stretch>
          </a:blipFill>
        </p:spPr>
        <p:txBody>
          <a:bodyPr/>
          <a:lstStyle/>
          <a:p>
            <a:endParaRPr lang="en-US"/>
          </a:p>
        </p:txBody>
      </p:sp>
      <p:sp>
        <p:nvSpPr>
          <p:cNvPr id="12" name="Freeform 12"/>
          <p:cNvSpPr/>
          <p:nvPr/>
        </p:nvSpPr>
        <p:spPr>
          <a:xfrm>
            <a:off x="13526789" y="1180283"/>
            <a:ext cx="2357217" cy="2430880"/>
          </a:xfrm>
          <a:custGeom>
            <a:avLst/>
            <a:gdLst/>
            <a:ahLst/>
            <a:cxnLst/>
            <a:rect l="l" t="t" r="r" b="b"/>
            <a:pathLst>
              <a:path w="2357217" h="2430880">
                <a:moveTo>
                  <a:pt x="0" y="0"/>
                </a:moveTo>
                <a:lnTo>
                  <a:pt x="2357217" y="0"/>
                </a:lnTo>
                <a:lnTo>
                  <a:pt x="2357217" y="2430880"/>
                </a:lnTo>
                <a:lnTo>
                  <a:pt x="0" y="2430880"/>
                </a:lnTo>
                <a:lnTo>
                  <a:pt x="0" y="0"/>
                </a:lnTo>
                <a:close/>
              </a:path>
            </a:pathLst>
          </a:custGeom>
          <a:blipFill>
            <a:blip r:embed="rId6"/>
            <a:stretch>
              <a:fillRect/>
            </a:stretch>
          </a:blipFill>
        </p:spPr>
        <p:txBody>
          <a:bodyPr/>
          <a:lstStyle/>
          <a:p>
            <a:endParaRPr lang="en-US"/>
          </a:p>
        </p:txBody>
      </p:sp>
      <p:sp>
        <p:nvSpPr>
          <p:cNvPr id="13" name="TextBox 13"/>
          <p:cNvSpPr txBox="1"/>
          <p:nvPr/>
        </p:nvSpPr>
        <p:spPr>
          <a:xfrm>
            <a:off x="5346801" y="355741"/>
            <a:ext cx="10537205" cy="4019818"/>
          </a:xfrm>
          <a:prstGeom prst="rect">
            <a:avLst/>
          </a:prstGeom>
        </p:spPr>
        <p:txBody>
          <a:bodyPr lIns="0" tIns="0" rIns="0" bIns="0" rtlCol="0" anchor="t">
            <a:spAutoFit/>
          </a:bodyPr>
          <a:lstStyle/>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Website:</a:t>
            </a:r>
            <a:r>
              <a:rPr lang="en-US" sz="2599" dirty="0">
                <a:solidFill>
                  <a:srgbClr val="212C28"/>
                </a:solidFill>
                <a:latin typeface="Impact" panose="020B0806030902050204" pitchFamily="34" charset="0"/>
                <a:ea typeface="Canva Sans"/>
                <a:cs typeface="Canva Sans"/>
                <a:sym typeface="Canva Sans"/>
              </a:rPr>
              <a:t> </a:t>
            </a:r>
            <a:r>
              <a:rPr lang="en-US" sz="2599" dirty="0">
                <a:latin typeface="Seaford Display" panose="00000500000000000000" pitchFamily="2" charset="0"/>
                <a:ea typeface="Canva Sans"/>
                <a:cs typeface="Canva Sans"/>
                <a:sym typeface="Canva Sans"/>
                <a:hlinkClick r:id="rId7">
                  <a:extLst>
                    <a:ext uri="{A12FA001-AC4F-418D-AE19-62706E023703}">
                      <ahyp:hlinkClr xmlns:ahyp="http://schemas.microsoft.com/office/drawing/2018/hyperlinkcolor" val="tx"/>
                    </a:ext>
                  </a:extLst>
                </a:hlinkClick>
              </a:rPr>
              <a:t>https://www.napavalley.edu/about/title-ix/index.html</a:t>
            </a:r>
            <a:endParaRPr lang="en-US" sz="2599" dirty="0">
              <a:latin typeface="Seaford Display" panose="00000500000000000000" pitchFamily="2" charset="0"/>
              <a:ea typeface="Canva Sans"/>
              <a:cs typeface="Canva Sans"/>
              <a:sym typeface="Canva Sans"/>
            </a:endParaRPr>
          </a:p>
          <a:p>
            <a:pPr marL="737868" lvl="1" indent="-457200" algn="just">
              <a:lnSpc>
                <a:spcPts val="3639"/>
              </a:lnSpc>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Reporting Form</a:t>
            </a:r>
          </a:p>
          <a:p>
            <a:pPr marL="737868" lvl="1" indent="-457200" algn="just">
              <a:lnSpc>
                <a:spcPts val="3639"/>
              </a:lnSpc>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Book an Appointment through Conex Ed.</a:t>
            </a: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Office Drop-in: </a:t>
            </a:r>
            <a:r>
              <a:rPr lang="en-US" sz="2599" dirty="0" err="1">
                <a:solidFill>
                  <a:srgbClr val="212C28"/>
                </a:solidFill>
                <a:latin typeface="Seaford Display" panose="00000500000000000000" pitchFamily="2" charset="0"/>
                <a:ea typeface="Canva Sans"/>
                <a:cs typeface="Canva Sans"/>
                <a:sym typeface="Canva Sans"/>
              </a:rPr>
              <a:t>Bldg</a:t>
            </a:r>
            <a:r>
              <a:rPr lang="en-US" sz="2599" dirty="0">
                <a:solidFill>
                  <a:srgbClr val="212C28"/>
                </a:solidFill>
                <a:latin typeface="Seaford Display" panose="00000500000000000000" pitchFamily="2" charset="0"/>
                <a:ea typeface="Canva Sans"/>
                <a:cs typeface="Canva Sans"/>
                <a:sym typeface="Canva Sans"/>
              </a:rPr>
              <a:t> 1500 Rm 1546</a:t>
            </a: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Email:</a:t>
            </a:r>
            <a:r>
              <a:rPr lang="en-US" sz="2599" dirty="0">
                <a:solidFill>
                  <a:srgbClr val="212C28"/>
                </a:solidFill>
                <a:latin typeface="Canva Sans"/>
                <a:ea typeface="Canva Sans"/>
                <a:cs typeface="Canva Sans"/>
                <a:sym typeface="Canva Sans"/>
              </a:rPr>
              <a:t> </a:t>
            </a:r>
            <a:r>
              <a:rPr lang="en-US" sz="2599" dirty="0">
                <a:solidFill>
                  <a:srgbClr val="212C28"/>
                </a:solidFill>
                <a:latin typeface="Seaford Display" panose="00000500000000000000" pitchFamily="2" charset="0"/>
                <a:ea typeface="Canva Sans"/>
                <a:cs typeface="Canva Sans"/>
                <a:sym typeface="Canva Sans"/>
                <a:hlinkClick r:id="rId8"/>
              </a:rPr>
              <a:t>kelly.tomlinson@napavalley.edu</a:t>
            </a:r>
            <a:endParaRPr lang="en-US" sz="2599" dirty="0">
              <a:solidFill>
                <a:srgbClr val="212C28"/>
              </a:solidFill>
              <a:latin typeface="Seaford Display" panose="00000500000000000000" pitchFamily="2" charset="0"/>
              <a:ea typeface="Canva Sans"/>
              <a:cs typeface="Canva Sans"/>
              <a:sym typeface="Canva Sans"/>
            </a:endParaRP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Phone: </a:t>
            </a:r>
            <a:r>
              <a:rPr lang="en-US" sz="2599" dirty="0">
                <a:solidFill>
                  <a:srgbClr val="212C28"/>
                </a:solidFill>
                <a:latin typeface="Seaford Display" panose="00000500000000000000" pitchFamily="2" charset="0"/>
                <a:ea typeface="Canva Sans"/>
                <a:cs typeface="Canva Sans"/>
                <a:sym typeface="Canva Sans"/>
              </a:rPr>
              <a:t>TIX Office at 707-256-7198</a:t>
            </a: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QR Code: </a:t>
            </a:r>
            <a:r>
              <a:rPr lang="en-US" sz="2599" dirty="0">
                <a:solidFill>
                  <a:srgbClr val="212C28"/>
                </a:solidFill>
                <a:latin typeface="Canva Sans"/>
                <a:ea typeface="Canva Sans"/>
                <a:cs typeface="Canva Sans"/>
                <a:sym typeface="Canva Sans"/>
              </a:rPr>
              <a:t>--------------------------------------------------&gt;</a:t>
            </a:r>
          </a:p>
          <a:p>
            <a:pPr algn="just">
              <a:lnSpc>
                <a:spcPts val="3639"/>
              </a:lnSpc>
            </a:pPr>
            <a:endParaRPr lang="en-US" sz="2599" dirty="0">
              <a:solidFill>
                <a:srgbClr val="212C28"/>
              </a:solidFill>
              <a:latin typeface="Canva Sans"/>
              <a:ea typeface="Canva Sans"/>
              <a:cs typeface="Canva Sans"/>
              <a:sym typeface="Canva Sans"/>
            </a:endParaRPr>
          </a:p>
          <a:p>
            <a:pPr algn="just">
              <a:lnSpc>
                <a:spcPts val="2520"/>
              </a:lnSpc>
            </a:pPr>
            <a:endParaRPr lang="en-US" sz="2599" dirty="0">
              <a:solidFill>
                <a:srgbClr val="212C28"/>
              </a:solidFill>
              <a:latin typeface="Canva Sans"/>
              <a:ea typeface="Canva Sans"/>
              <a:cs typeface="Canva Sans"/>
              <a:sym typeface="Canva Sans"/>
            </a:endParaRPr>
          </a:p>
        </p:txBody>
      </p:sp>
      <p:sp>
        <p:nvSpPr>
          <p:cNvPr id="14" name="TextBox 14"/>
          <p:cNvSpPr txBox="1"/>
          <p:nvPr/>
        </p:nvSpPr>
        <p:spPr>
          <a:xfrm>
            <a:off x="707721" y="464102"/>
            <a:ext cx="6055578" cy="3147061"/>
          </a:xfrm>
          <a:prstGeom prst="rect">
            <a:avLst/>
          </a:prstGeom>
        </p:spPr>
        <p:txBody>
          <a:bodyPr lIns="0" tIns="0" rIns="0" bIns="0" rtlCol="0" anchor="t">
            <a:spAutoFit/>
          </a:bodyPr>
          <a:lstStyle/>
          <a:p>
            <a:pPr algn="l">
              <a:lnSpc>
                <a:spcPts val="7920"/>
              </a:lnSpc>
            </a:pPr>
            <a:r>
              <a:rPr lang="en-US" sz="8000" dirty="0">
                <a:solidFill>
                  <a:srgbClr val="212C28"/>
                </a:solidFill>
                <a:latin typeface="Alta"/>
                <a:ea typeface="Alta"/>
                <a:cs typeface="Alta"/>
                <a:sym typeface="Alta"/>
              </a:rPr>
              <a:t>how do </a:t>
            </a:r>
            <a:r>
              <a:rPr lang="en-US" sz="8000" dirty="0" err="1">
                <a:solidFill>
                  <a:srgbClr val="212C28"/>
                </a:solidFill>
                <a:latin typeface="Alta"/>
                <a:ea typeface="Alta"/>
                <a:cs typeface="Alta"/>
                <a:sym typeface="Alta"/>
              </a:rPr>
              <a:t>i</a:t>
            </a:r>
            <a:r>
              <a:rPr lang="en-US" sz="8000" dirty="0">
                <a:solidFill>
                  <a:srgbClr val="212C28"/>
                </a:solidFill>
                <a:latin typeface="Alta"/>
                <a:ea typeface="Alta"/>
                <a:cs typeface="Alta"/>
                <a:sym typeface="Alta"/>
              </a:rPr>
              <a:t> make a report?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479956" y="5143500"/>
            <a:ext cx="19247912" cy="5525689"/>
            <a:chOff x="0" y="0"/>
            <a:chExt cx="5069409" cy="1455325"/>
          </a:xfrm>
          <a:solidFill>
            <a:schemeClr val="accent2">
              <a:lumMod val="50000"/>
            </a:schemeClr>
          </a:solidFill>
        </p:grpSpPr>
        <p:sp>
          <p:nvSpPr>
            <p:cNvPr id="3" name="Freeform 3"/>
            <p:cNvSpPr/>
            <p:nvPr/>
          </p:nvSpPr>
          <p:spPr>
            <a:xfrm>
              <a:off x="0" y="0"/>
              <a:ext cx="5069409" cy="1455325"/>
            </a:xfrm>
            <a:custGeom>
              <a:avLst/>
              <a:gdLst/>
              <a:ahLst/>
              <a:cxnLst/>
              <a:rect l="l" t="t" r="r" b="b"/>
              <a:pathLst>
                <a:path w="5069409" h="1455325">
                  <a:moveTo>
                    <a:pt x="0" y="0"/>
                  </a:moveTo>
                  <a:lnTo>
                    <a:pt x="5069409" y="0"/>
                  </a:lnTo>
                  <a:lnTo>
                    <a:pt x="5069409" y="1455325"/>
                  </a:lnTo>
                  <a:lnTo>
                    <a:pt x="0" y="1455325"/>
                  </a:lnTo>
                  <a:close/>
                </a:path>
              </a:pathLst>
            </a:custGeom>
            <a:grpFill/>
          </p:spPr>
          <p:txBody>
            <a:bodyPr/>
            <a:lstStyle/>
            <a:p>
              <a:endParaRPr lang="en-US"/>
            </a:p>
          </p:txBody>
        </p:sp>
        <p:sp>
          <p:nvSpPr>
            <p:cNvPr id="4" name="TextBox 4"/>
            <p:cNvSpPr txBox="1"/>
            <p:nvPr/>
          </p:nvSpPr>
          <p:spPr>
            <a:xfrm>
              <a:off x="0" y="-76200"/>
              <a:ext cx="5069409" cy="1531525"/>
            </a:xfrm>
            <a:prstGeom prst="rect">
              <a:avLst/>
            </a:prstGeom>
            <a:grpFill/>
          </p:spPr>
          <p:txBody>
            <a:bodyPr lIns="50800" tIns="50800" rIns="50800" bIns="50800" rtlCol="0" anchor="ctr"/>
            <a:lstStyle/>
            <a:p>
              <a:pPr algn="ctr">
                <a:lnSpc>
                  <a:spcPts val="3500"/>
                </a:lnSpc>
              </a:pPr>
              <a:endParaRPr/>
            </a:p>
          </p:txBody>
        </p:sp>
      </p:grpSp>
      <p:grpSp>
        <p:nvGrpSpPr>
          <p:cNvPr id="5" name="Group 5"/>
          <p:cNvGrpSpPr/>
          <p:nvPr/>
        </p:nvGrpSpPr>
        <p:grpSpPr>
          <a:xfrm>
            <a:off x="1858163" y="3542309"/>
            <a:ext cx="3209505" cy="32095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384" b="-384"/>
              </a:stretch>
            </a:blipFill>
            <a:ln w="66675" cap="sq">
              <a:solidFill>
                <a:srgbClr val="C29C3D"/>
              </a:solidFill>
              <a:prstDash val="solid"/>
              <a:miter/>
            </a:ln>
          </p:spPr>
          <p:txBody>
            <a:bodyPr/>
            <a:lstStyle/>
            <a:p>
              <a:endParaRPr lang="en-US"/>
            </a:p>
          </p:txBody>
        </p:sp>
      </p:grpSp>
      <p:grpSp>
        <p:nvGrpSpPr>
          <p:cNvPr id="7" name="Group 7"/>
          <p:cNvGrpSpPr/>
          <p:nvPr/>
        </p:nvGrpSpPr>
        <p:grpSpPr>
          <a:xfrm>
            <a:off x="7513404" y="3538748"/>
            <a:ext cx="3209505" cy="320950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96" r="-196"/>
              </a:stretch>
            </a:blipFill>
            <a:ln w="66675" cap="sq">
              <a:solidFill>
                <a:srgbClr val="C29C3D"/>
              </a:solidFill>
              <a:prstDash val="solid"/>
              <a:miter/>
            </a:ln>
          </p:spPr>
          <p:txBody>
            <a:bodyPr/>
            <a:lstStyle/>
            <a:p>
              <a:endParaRPr lang="en-US"/>
            </a:p>
          </p:txBody>
        </p:sp>
      </p:grpSp>
      <p:grpSp>
        <p:nvGrpSpPr>
          <p:cNvPr id="9" name="Group 9"/>
          <p:cNvGrpSpPr/>
          <p:nvPr/>
        </p:nvGrpSpPr>
        <p:grpSpPr>
          <a:xfrm>
            <a:off x="13013767" y="3421811"/>
            <a:ext cx="3358191" cy="33581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6666" r="-16666"/>
              </a:stretch>
            </a:blipFill>
            <a:ln w="66675" cap="sq">
              <a:solidFill>
                <a:srgbClr val="C29C3D"/>
              </a:solidFill>
              <a:prstDash val="solid"/>
              <a:miter/>
            </a:ln>
          </p:spPr>
          <p:txBody>
            <a:bodyPr/>
            <a:lstStyle/>
            <a:p>
              <a:endParaRPr lang="en-US"/>
            </a:p>
          </p:txBody>
        </p:sp>
      </p:grpSp>
      <p:sp>
        <p:nvSpPr>
          <p:cNvPr id="11" name="Freeform 11"/>
          <p:cNvSpPr/>
          <p:nvPr/>
        </p:nvSpPr>
        <p:spPr>
          <a:xfrm>
            <a:off x="7634751" y="9258300"/>
            <a:ext cx="3018498" cy="477472"/>
          </a:xfrm>
          <a:custGeom>
            <a:avLst/>
            <a:gdLst/>
            <a:ahLst/>
            <a:cxnLst/>
            <a:rect l="l" t="t" r="r" b="b"/>
            <a:pathLst>
              <a:path w="3018498" h="477472">
                <a:moveTo>
                  <a:pt x="0" y="0"/>
                </a:moveTo>
                <a:lnTo>
                  <a:pt x="3018498" y="0"/>
                </a:lnTo>
                <a:lnTo>
                  <a:pt x="3018498" y="477472"/>
                </a:lnTo>
                <a:lnTo>
                  <a:pt x="0" y="477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5473807" y="1095375"/>
            <a:ext cx="7051310" cy="1013098"/>
          </a:xfrm>
          <a:prstGeom prst="rect">
            <a:avLst/>
          </a:prstGeom>
        </p:spPr>
        <p:txBody>
          <a:bodyPr lIns="0" tIns="0" rIns="0" bIns="0" rtlCol="0" anchor="t">
            <a:spAutoFit/>
          </a:bodyPr>
          <a:lstStyle/>
          <a:p>
            <a:pPr algn="ctr">
              <a:lnSpc>
                <a:spcPts val="7920"/>
              </a:lnSpc>
            </a:pPr>
            <a:r>
              <a:rPr lang="en-US" sz="8000" dirty="0">
                <a:solidFill>
                  <a:schemeClr val="accent2">
                    <a:lumMod val="75000"/>
                  </a:schemeClr>
                </a:solidFill>
                <a:latin typeface="Alta"/>
                <a:ea typeface="Alta"/>
                <a:cs typeface="Alta"/>
                <a:sym typeface="Alta"/>
              </a:rPr>
              <a:t>TITLE IX TEAM</a:t>
            </a:r>
          </a:p>
        </p:txBody>
      </p:sp>
      <p:sp>
        <p:nvSpPr>
          <p:cNvPr id="13" name="TextBox 13"/>
          <p:cNvSpPr txBox="1"/>
          <p:nvPr/>
        </p:nvSpPr>
        <p:spPr>
          <a:xfrm>
            <a:off x="1547793" y="6717568"/>
            <a:ext cx="3830244" cy="651204"/>
          </a:xfrm>
          <a:prstGeom prst="rect">
            <a:avLst/>
          </a:prstGeom>
        </p:spPr>
        <p:txBody>
          <a:bodyPr lIns="0" tIns="0" rIns="0" bIns="0" rtlCol="0" anchor="t">
            <a:spAutoFit/>
          </a:bodyPr>
          <a:lstStyle/>
          <a:p>
            <a:pPr algn="ctr">
              <a:lnSpc>
                <a:spcPts val="5599"/>
              </a:lnSpc>
            </a:pPr>
            <a:r>
              <a:rPr lang="en-US" sz="3999" spc="-79" dirty="0">
                <a:solidFill>
                  <a:srgbClr val="C79751"/>
                </a:solidFill>
                <a:latin typeface="Alta"/>
                <a:ea typeface="Alta"/>
                <a:cs typeface="Alta"/>
                <a:sym typeface="Alta"/>
              </a:rPr>
              <a:t>CHARO ALBARRAN</a:t>
            </a:r>
          </a:p>
        </p:txBody>
      </p:sp>
      <p:sp>
        <p:nvSpPr>
          <p:cNvPr id="14" name="TextBox 14"/>
          <p:cNvSpPr txBox="1"/>
          <p:nvPr/>
        </p:nvSpPr>
        <p:spPr>
          <a:xfrm>
            <a:off x="1460376" y="7444644"/>
            <a:ext cx="4005078" cy="752475"/>
          </a:xfrm>
          <a:prstGeom prst="rect">
            <a:avLst/>
          </a:prstGeom>
        </p:spPr>
        <p:txBody>
          <a:bodyPr lIns="0" tIns="0" rIns="0" bIns="0" rtlCol="0" anchor="t">
            <a:spAutoFit/>
          </a:bodyPr>
          <a:lstStyle/>
          <a:p>
            <a:pPr algn="ctr">
              <a:lnSpc>
                <a:spcPts val="2099"/>
              </a:lnSpc>
            </a:pPr>
            <a:r>
              <a:rPr lang="en-US" sz="1499">
                <a:solidFill>
                  <a:srgbClr val="FFFFFF"/>
                </a:solidFill>
                <a:latin typeface="Garet"/>
                <a:ea typeface="Garet"/>
                <a:cs typeface="Garet"/>
                <a:sym typeface="Garet"/>
              </a:rPr>
              <a:t>ASSISTANT SUPERINTENDENT/VICE PRESIDENT, HUMAN RESOURCES, TRAINING &amp; DEVELOPMENT</a:t>
            </a:r>
          </a:p>
        </p:txBody>
      </p:sp>
      <p:sp>
        <p:nvSpPr>
          <p:cNvPr id="15" name="TextBox 15"/>
          <p:cNvSpPr txBox="1"/>
          <p:nvPr/>
        </p:nvSpPr>
        <p:spPr>
          <a:xfrm>
            <a:off x="7184949" y="6738027"/>
            <a:ext cx="3828316" cy="662361"/>
          </a:xfrm>
          <a:prstGeom prst="rect">
            <a:avLst/>
          </a:prstGeom>
        </p:spPr>
        <p:txBody>
          <a:bodyPr wrap="square" lIns="0" tIns="0" rIns="0" bIns="0" rtlCol="0" anchor="t">
            <a:spAutoFit/>
          </a:bodyPr>
          <a:lstStyle/>
          <a:p>
            <a:pPr algn="ctr">
              <a:lnSpc>
                <a:spcPts val="5677"/>
              </a:lnSpc>
            </a:pPr>
            <a:r>
              <a:rPr lang="en-US" sz="4055" spc="-81" dirty="0">
                <a:solidFill>
                  <a:srgbClr val="C79751"/>
                </a:solidFill>
                <a:latin typeface="Alta"/>
                <a:ea typeface="Alta"/>
                <a:cs typeface="Alta"/>
                <a:sym typeface="Alta"/>
              </a:rPr>
              <a:t>KELLY TOMLINSON</a:t>
            </a:r>
          </a:p>
        </p:txBody>
      </p:sp>
      <p:sp>
        <p:nvSpPr>
          <p:cNvPr id="16" name="TextBox 16"/>
          <p:cNvSpPr txBox="1"/>
          <p:nvPr/>
        </p:nvSpPr>
        <p:spPr>
          <a:xfrm>
            <a:off x="12980200" y="6735348"/>
            <a:ext cx="3425325" cy="638765"/>
          </a:xfrm>
          <a:prstGeom prst="rect">
            <a:avLst/>
          </a:prstGeom>
        </p:spPr>
        <p:txBody>
          <a:bodyPr lIns="0" tIns="0" rIns="0" bIns="0" rtlCol="0" anchor="t">
            <a:spAutoFit/>
          </a:bodyPr>
          <a:lstStyle/>
          <a:p>
            <a:pPr algn="ctr">
              <a:lnSpc>
                <a:spcPts val="5459"/>
              </a:lnSpc>
            </a:pPr>
            <a:r>
              <a:rPr lang="en-US" sz="3899" spc="-77" dirty="0">
                <a:solidFill>
                  <a:srgbClr val="C79751"/>
                </a:solidFill>
                <a:latin typeface="Alta"/>
                <a:ea typeface="Alta"/>
                <a:cs typeface="Alta"/>
                <a:sym typeface="Alta"/>
              </a:rPr>
              <a:t>SAVANNA PETRI</a:t>
            </a:r>
          </a:p>
        </p:txBody>
      </p:sp>
      <p:sp>
        <p:nvSpPr>
          <p:cNvPr id="17" name="TextBox 17"/>
          <p:cNvSpPr txBox="1"/>
          <p:nvPr/>
        </p:nvSpPr>
        <p:spPr>
          <a:xfrm>
            <a:off x="7197458" y="7464964"/>
            <a:ext cx="3727097" cy="808451"/>
          </a:xfrm>
          <a:prstGeom prst="rect">
            <a:avLst/>
          </a:prstGeom>
        </p:spPr>
        <p:txBody>
          <a:bodyPr lIns="0" tIns="0" rIns="0" bIns="0" rtlCol="0" anchor="t">
            <a:spAutoFit/>
          </a:bodyPr>
          <a:lstStyle/>
          <a:p>
            <a:pPr algn="ctr">
              <a:lnSpc>
                <a:spcPts val="2205"/>
              </a:lnSpc>
            </a:pPr>
            <a:r>
              <a:rPr lang="en-US" sz="1575">
                <a:solidFill>
                  <a:srgbClr val="FFFFFF"/>
                </a:solidFill>
                <a:latin typeface="Garet"/>
                <a:ea typeface="Garet"/>
                <a:cs typeface="Garet"/>
                <a:sym typeface="Garet"/>
              </a:rPr>
              <a:t>TITLE IX &amp; CIVIL RIGHTS COMPLIANCE MANAGER</a:t>
            </a:r>
          </a:p>
          <a:p>
            <a:pPr algn="ctr">
              <a:lnSpc>
                <a:spcPts val="2205"/>
              </a:lnSpc>
            </a:pPr>
            <a:endParaRPr lang="en-US" sz="1575">
              <a:solidFill>
                <a:srgbClr val="FFFFFF"/>
              </a:solidFill>
              <a:latin typeface="Garet"/>
              <a:ea typeface="Garet"/>
              <a:cs typeface="Garet"/>
              <a:sym typeface="Garet"/>
            </a:endParaRPr>
          </a:p>
        </p:txBody>
      </p:sp>
      <p:sp>
        <p:nvSpPr>
          <p:cNvPr id="18" name="TextBox 18"/>
          <p:cNvSpPr txBox="1"/>
          <p:nvPr/>
        </p:nvSpPr>
        <p:spPr>
          <a:xfrm>
            <a:off x="12937974" y="7484014"/>
            <a:ext cx="3509778" cy="495300"/>
          </a:xfrm>
          <a:prstGeom prst="rect">
            <a:avLst/>
          </a:prstGeom>
        </p:spPr>
        <p:txBody>
          <a:bodyPr lIns="0" tIns="0" rIns="0" bIns="0" rtlCol="0" anchor="t">
            <a:spAutoFit/>
          </a:bodyPr>
          <a:lstStyle/>
          <a:p>
            <a:pPr algn="ctr">
              <a:lnSpc>
                <a:spcPts val="2099"/>
              </a:lnSpc>
            </a:pPr>
            <a:r>
              <a:rPr lang="en-US" sz="1499">
                <a:solidFill>
                  <a:srgbClr val="FFFFFF"/>
                </a:solidFill>
                <a:latin typeface="Garet"/>
                <a:ea typeface="Garet"/>
                <a:cs typeface="Garet"/>
                <a:sym typeface="Garet"/>
              </a:rPr>
              <a:t>HUMAN RESOURCES TECHNICIAN &amp; TITLE IX SUPPORT</a:t>
            </a:r>
          </a:p>
        </p:txBody>
      </p:sp>
      <p:sp>
        <p:nvSpPr>
          <p:cNvPr id="19" name="Freeform 19"/>
          <p:cNvSpPr/>
          <p:nvPr/>
        </p:nvSpPr>
        <p:spPr>
          <a:xfrm>
            <a:off x="74921" y="0"/>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584215" y="2102836"/>
            <a:ext cx="19456430" cy="6081327"/>
            <a:chOff x="0" y="0"/>
            <a:chExt cx="5124327" cy="1601666"/>
          </a:xfrm>
        </p:grpSpPr>
        <p:sp>
          <p:nvSpPr>
            <p:cNvPr id="4" name="Freeform 4"/>
            <p:cNvSpPr/>
            <p:nvPr/>
          </p:nvSpPr>
          <p:spPr>
            <a:xfrm>
              <a:off x="0" y="0"/>
              <a:ext cx="5124327" cy="1601666"/>
            </a:xfrm>
            <a:custGeom>
              <a:avLst/>
              <a:gdLst/>
              <a:ahLst/>
              <a:cxnLst/>
              <a:rect l="l" t="t" r="r" b="b"/>
              <a:pathLst>
                <a:path w="5124327" h="1601666">
                  <a:moveTo>
                    <a:pt x="0" y="0"/>
                  </a:moveTo>
                  <a:lnTo>
                    <a:pt x="5124327" y="0"/>
                  </a:lnTo>
                  <a:lnTo>
                    <a:pt x="5124327" y="1601666"/>
                  </a:lnTo>
                  <a:lnTo>
                    <a:pt x="0" y="1601666"/>
                  </a:lnTo>
                  <a:close/>
                </a:path>
              </a:pathLst>
            </a:custGeom>
            <a:solidFill>
              <a:srgbClr val="212C28">
                <a:alpha val="65882"/>
              </a:srgbClr>
            </a:solidFill>
          </p:spPr>
          <p:txBody>
            <a:bodyPr/>
            <a:lstStyle/>
            <a:p>
              <a:endParaRPr lang="en-US"/>
            </a:p>
          </p:txBody>
        </p:sp>
        <p:sp>
          <p:nvSpPr>
            <p:cNvPr id="5" name="TextBox 5"/>
            <p:cNvSpPr txBox="1"/>
            <p:nvPr/>
          </p:nvSpPr>
          <p:spPr>
            <a:xfrm>
              <a:off x="0" y="-76200"/>
              <a:ext cx="5124327" cy="1677866"/>
            </a:xfrm>
            <a:prstGeom prst="rect">
              <a:avLst/>
            </a:prstGeom>
          </p:spPr>
          <p:txBody>
            <a:bodyPr lIns="50800" tIns="50800" rIns="50800" bIns="50800" rtlCol="0" anchor="ctr"/>
            <a:lstStyle/>
            <a:p>
              <a:pPr algn="ctr">
                <a:lnSpc>
                  <a:spcPts val="3500"/>
                </a:lnSpc>
              </a:pPr>
              <a:endParaRPr/>
            </a:p>
          </p:txBody>
        </p:sp>
      </p:grpSp>
      <p:sp>
        <p:nvSpPr>
          <p:cNvPr id="6" name="Freeform 6"/>
          <p:cNvSpPr/>
          <p:nvPr/>
        </p:nvSpPr>
        <p:spPr>
          <a:xfrm>
            <a:off x="2671705" y="6938490"/>
            <a:ext cx="403990" cy="403990"/>
          </a:xfrm>
          <a:custGeom>
            <a:avLst/>
            <a:gdLst/>
            <a:ahLst/>
            <a:cxnLst/>
            <a:rect l="l" t="t" r="r" b="b"/>
            <a:pathLst>
              <a:path w="403990" h="403990">
                <a:moveTo>
                  <a:pt x="0" y="0"/>
                </a:moveTo>
                <a:lnTo>
                  <a:pt x="403990" y="0"/>
                </a:lnTo>
                <a:lnTo>
                  <a:pt x="403990" y="403991"/>
                </a:lnTo>
                <a:lnTo>
                  <a:pt x="0" y="403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7299805" y="6938490"/>
            <a:ext cx="403990" cy="403990"/>
          </a:xfrm>
          <a:custGeom>
            <a:avLst/>
            <a:gdLst/>
            <a:ahLst/>
            <a:cxnLst/>
            <a:rect l="l" t="t" r="r" b="b"/>
            <a:pathLst>
              <a:path w="403990" h="403990">
                <a:moveTo>
                  <a:pt x="0" y="0"/>
                </a:moveTo>
                <a:lnTo>
                  <a:pt x="403991" y="0"/>
                </a:lnTo>
                <a:lnTo>
                  <a:pt x="403991" y="403991"/>
                </a:lnTo>
                <a:lnTo>
                  <a:pt x="0" y="4039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7634751" y="8780828"/>
            <a:ext cx="3018498" cy="477472"/>
          </a:xfrm>
          <a:custGeom>
            <a:avLst/>
            <a:gdLst/>
            <a:ahLst/>
            <a:cxnLst/>
            <a:rect l="l" t="t" r="r" b="b"/>
            <a:pathLst>
              <a:path w="3018498" h="477472">
                <a:moveTo>
                  <a:pt x="0" y="0"/>
                </a:moveTo>
                <a:lnTo>
                  <a:pt x="3018498" y="0"/>
                </a:lnTo>
                <a:lnTo>
                  <a:pt x="3018498" y="477472"/>
                </a:lnTo>
                <a:lnTo>
                  <a:pt x="0" y="4774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V="1">
            <a:off x="7634751" y="1025290"/>
            <a:ext cx="3018498" cy="477472"/>
          </a:xfrm>
          <a:custGeom>
            <a:avLst/>
            <a:gdLst/>
            <a:ahLst/>
            <a:cxnLst/>
            <a:rect l="l" t="t" r="r" b="b"/>
            <a:pathLst>
              <a:path w="3018498" h="477472">
                <a:moveTo>
                  <a:pt x="0" y="477471"/>
                </a:moveTo>
                <a:lnTo>
                  <a:pt x="3018498" y="477471"/>
                </a:lnTo>
                <a:lnTo>
                  <a:pt x="3018498" y="0"/>
                </a:lnTo>
                <a:lnTo>
                  <a:pt x="0" y="0"/>
                </a:lnTo>
                <a:lnTo>
                  <a:pt x="0" y="47747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8329353" y="2504466"/>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9"/>
            <a:stretch>
              <a:fillRect/>
            </a:stretch>
          </a:blipFill>
        </p:spPr>
        <p:txBody>
          <a:bodyPr/>
          <a:lstStyle/>
          <a:p>
            <a:endParaRPr lang="en-US"/>
          </a:p>
        </p:txBody>
      </p:sp>
      <p:sp>
        <p:nvSpPr>
          <p:cNvPr id="11" name="TextBox 11"/>
          <p:cNvSpPr txBox="1"/>
          <p:nvPr/>
        </p:nvSpPr>
        <p:spPr>
          <a:xfrm>
            <a:off x="2958386" y="3924210"/>
            <a:ext cx="12371229" cy="2705100"/>
          </a:xfrm>
          <a:prstGeom prst="rect">
            <a:avLst/>
          </a:prstGeom>
        </p:spPr>
        <p:txBody>
          <a:bodyPr lIns="0" tIns="0" rIns="0" bIns="0" rtlCol="0" anchor="t">
            <a:spAutoFit/>
          </a:bodyPr>
          <a:lstStyle/>
          <a:p>
            <a:pPr algn="ctr">
              <a:lnSpc>
                <a:spcPts val="21000"/>
              </a:lnSpc>
            </a:pPr>
            <a:r>
              <a:rPr lang="en-US" sz="15000">
                <a:solidFill>
                  <a:srgbClr val="C29C3D"/>
                </a:solidFill>
                <a:latin typeface="Alta"/>
                <a:ea typeface="Alta"/>
                <a:cs typeface="Alta"/>
                <a:sym typeface="Alta"/>
              </a:rPr>
              <a:t>thank you</a:t>
            </a:r>
          </a:p>
        </p:txBody>
      </p:sp>
      <p:sp>
        <p:nvSpPr>
          <p:cNvPr id="12" name="TextBox 12"/>
          <p:cNvSpPr txBox="1"/>
          <p:nvPr/>
        </p:nvSpPr>
        <p:spPr>
          <a:xfrm>
            <a:off x="3361445" y="6715035"/>
            <a:ext cx="3516512" cy="727075"/>
          </a:xfrm>
          <a:prstGeom prst="rect">
            <a:avLst/>
          </a:prstGeom>
        </p:spPr>
        <p:txBody>
          <a:bodyPr lIns="0" tIns="0" rIns="0" bIns="0" rtlCol="0" anchor="t">
            <a:spAutoFit/>
          </a:bodyPr>
          <a:lstStyle/>
          <a:p>
            <a:pPr algn="ctr">
              <a:lnSpc>
                <a:spcPts val="5599"/>
              </a:lnSpc>
            </a:pPr>
            <a:r>
              <a:rPr lang="en-US" sz="3999">
                <a:solidFill>
                  <a:srgbClr val="FFFFFF"/>
                </a:solidFill>
                <a:latin typeface="Alta"/>
                <a:ea typeface="Alta"/>
                <a:cs typeface="Alta"/>
                <a:sym typeface="Alta"/>
              </a:rPr>
              <a:t>707-256-7198</a:t>
            </a:r>
          </a:p>
        </p:txBody>
      </p:sp>
      <p:sp>
        <p:nvSpPr>
          <p:cNvPr id="13" name="TextBox 13"/>
          <p:cNvSpPr txBox="1"/>
          <p:nvPr/>
        </p:nvSpPr>
        <p:spPr>
          <a:xfrm>
            <a:off x="7847779" y="6715035"/>
            <a:ext cx="8366241" cy="727075"/>
          </a:xfrm>
          <a:prstGeom prst="rect">
            <a:avLst/>
          </a:prstGeom>
        </p:spPr>
        <p:txBody>
          <a:bodyPr lIns="0" tIns="0" rIns="0" bIns="0" rtlCol="0" anchor="t">
            <a:spAutoFit/>
          </a:bodyPr>
          <a:lstStyle/>
          <a:p>
            <a:pPr algn="l">
              <a:lnSpc>
                <a:spcPts val="5599"/>
              </a:lnSpc>
            </a:pPr>
            <a:r>
              <a:rPr lang="en-US" sz="3999">
                <a:solidFill>
                  <a:srgbClr val="FFFFFF"/>
                </a:solidFill>
                <a:latin typeface="Alta"/>
                <a:ea typeface="Alta"/>
                <a:cs typeface="Alta"/>
                <a:sym typeface="Alta"/>
              </a:rPr>
              <a:t>kelly.tomlinson@napavalley.edu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81091" y="2498181"/>
            <a:ext cx="2919355" cy="1971652"/>
            <a:chOff x="0" y="0"/>
            <a:chExt cx="1402850" cy="947446"/>
          </a:xfrm>
        </p:grpSpPr>
        <p:sp>
          <p:nvSpPr>
            <p:cNvPr id="3" name="Freeform 3"/>
            <p:cNvSpPr/>
            <p:nvPr/>
          </p:nvSpPr>
          <p:spPr>
            <a:xfrm>
              <a:off x="0" y="0"/>
              <a:ext cx="1402850" cy="947446"/>
            </a:xfrm>
            <a:custGeom>
              <a:avLst/>
              <a:gdLst/>
              <a:ahLst/>
              <a:cxnLst/>
              <a:rect l="l" t="t" r="r" b="b"/>
              <a:pathLst>
                <a:path w="1402850" h="947446">
                  <a:moveTo>
                    <a:pt x="0" y="0"/>
                  </a:moveTo>
                  <a:lnTo>
                    <a:pt x="1402850" y="0"/>
                  </a:lnTo>
                  <a:lnTo>
                    <a:pt x="1402850" y="947446"/>
                  </a:lnTo>
                  <a:lnTo>
                    <a:pt x="0" y="947446"/>
                  </a:lnTo>
                  <a:close/>
                </a:path>
              </a:pathLst>
            </a:custGeom>
            <a:blipFill>
              <a:blip r:embed="rId2"/>
              <a:stretch>
                <a:fillRect l="-10301" r="-10301"/>
              </a:stretch>
            </a:blipFill>
            <a:ln w="76200" cap="sq">
              <a:solidFill>
                <a:srgbClr val="C29C3D"/>
              </a:solidFill>
              <a:prstDash val="solid"/>
              <a:miter/>
            </a:ln>
          </p:spPr>
          <p:txBody>
            <a:bodyPr/>
            <a:lstStyle/>
            <a:p>
              <a:endParaRPr lang="en-US"/>
            </a:p>
          </p:txBody>
        </p:sp>
      </p:grpSp>
      <p:grpSp>
        <p:nvGrpSpPr>
          <p:cNvPr id="4" name="Group 4"/>
          <p:cNvGrpSpPr/>
          <p:nvPr/>
        </p:nvGrpSpPr>
        <p:grpSpPr>
          <a:xfrm>
            <a:off x="155315" y="6964194"/>
            <a:ext cx="2730789" cy="1829760"/>
            <a:chOff x="0" y="0"/>
            <a:chExt cx="740330" cy="496057"/>
          </a:xfrm>
        </p:grpSpPr>
        <p:sp>
          <p:nvSpPr>
            <p:cNvPr id="5" name="Freeform 5"/>
            <p:cNvSpPr/>
            <p:nvPr/>
          </p:nvSpPr>
          <p:spPr>
            <a:xfrm>
              <a:off x="0" y="0"/>
              <a:ext cx="740330" cy="496057"/>
            </a:xfrm>
            <a:custGeom>
              <a:avLst/>
              <a:gdLst/>
              <a:ahLst/>
              <a:cxnLst/>
              <a:rect l="l" t="t" r="r" b="b"/>
              <a:pathLst>
                <a:path w="740330" h="496057">
                  <a:moveTo>
                    <a:pt x="0" y="0"/>
                  </a:moveTo>
                  <a:lnTo>
                    <a:pt x="740330" y="0"/>
                  </a:lnTo>
                  <a:lnTo>
                    <a:pt x="740330" y="496057"/>
                  </a:lnTo>
                  <a:lnTo>
                    <a:pt x="0" y="496057"/>
                  </a:lnTo>
                  <a:close/>
                </a:path>
              </a:pathLst>
            </a:custGeom>
            <a:blipFill>
              <a:blip r:embed="rId3"/>
              <a:stretch>
                <a:fillRect t="-529" b="-529"/>
              </a:stretch>
            </a:blipFill>
            <a:ln w="85725" cap="sq">
              <a:solidFill>
                <a:srgbClr val="C29C3D"/>
              </a:solidFill>
              <a:prstDash val="solid"/>
              <a:miter/>
            </a:ln>
          </p:spPr>
          <p:txBody>
            <a:bodyPr/>
            <a:lstStyle/>
            <a:p>
              <a:endParaRPr lang="en-US"/>
            </a:p>
          </p:txBody>
        </p:sp>
      </p:grpSp>
      <p:grpSp>
        <p:nvGrpSpPr>
          <p:cNvPr id="6" name="Group 6"/>
          <p:cNvGrpSpPr/>
          <p:nvPr/>
        </p:nvGrpSpPr>
        <p:grpSpPr>
          <a:xfrm>
            <a:off x="5181910" y="6949835"/>
            <a:ext cx="2446942" cy="2426851"/>
            <a:chOff x="0" y="0"/>
            <a:chExt cx="740330" cy="734252"/>
          </a:xfrm>
        </p:grpSpPr>
        <p:sp>
          <p:nvSpPr>
            <p:cNvPr id="7" name="Freeform 7"/>
            <p:cNvSpPr/>
            <p:nvPr/>
          </p:nvSpPr>
          <p:spPr>
            <a:xfrm>
              <a:off x="0" y="0"/>
              <a:ext cx="740330" cy="734252"/>
            </a:xfrm>
            <a:custGeom>
              <a:avLst/>
              <a:gdLst/>
              <a:ahLst/>
              <a:cxnLst/>
              <a:rect l="l" t="t" r="r" b="b"/>
              <a:pathLst>
                <a:path w="740330" h="734252">
                  <a:moveTo>
                    <a:pt x="0" y="0"/>
                  </a:moveTo>
                  <a:lnTo>
                    <a:pt x="740330" y="0"/>
                  </a:lnTo>
                  <a:lnTo>
                    <a:pt x="740330" y="734252"/>
                  </a:lnTo>
                  <a:lnTo>
                    <a:pt x="0" y="734252"/>
                  </a:lnTo>
                  <a:close/>
                </a:path>
              </a:pathLst>
            </a:custGeom>
            <a:blipFill>
              <a:blip r:embed="rId4"/>
              <a:stretch>
                <a:fillRect l="-24682" r="-24682"/>
              </a:stretch>
            </a:blipFill>
            <a:ln w="85725" cap="sq">
              <a:solidFill>
                <a:srgbClr val="C29C3D"/>
              </a:solidFill>
              <a:prstDash val="solid"/>
              <a:miter/>
            </a:ln>
          </p:spPr>
          <p:txBody>
            <a:bodyPr/>
            <a:lstStyle/>
            <a:p>
              <a:endParaRPr lang="en-US"/>
            </a:p>
          </p:txBody>
        </p:sp>
      </p:grpSp>
      <p:sp>
        <p:nvSpPr>
          <p:cNvPr id="8" name="Freeform 8"/>
          <p:cNvSpPr/>
          <p:nvPr/>
        </p:nvSpPr>
        <p:spPr>
          <a:xfrm>
            <a:off x="337962" y="332977"/>
            <a:ext cx="1946129" cy="1946129"/>
          </a:xfrm>
          <a:custGeom>
            <a:avLst/>
            <a:gdLst/>
            <a:ahLst/>
            <a:cxnLst/>
            <a:rect l="l" t="t" r="r" b="b"/>
            <a:pathLst>
              <a:path w="1946129" h="1946129">
                <a:moveTo>
                  <a:pt x="0" y="0"/>
                </a:moveTo>
                <a:lnTo>
                  <a:pt x="1946129" y="0"/>
                </a:lnTo>
                <a:lnTo>
                  <a:pt x="1946129" y="1946129"/>
                </a:lnTo>
                <a:lnTo>
                  <a:pt x="0" y="1946129"/>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11210649" y="3171623"/>
            <a:ext cx="3505335" cy="1012393"/>
          </a:xfrm>
          <a:prstGeom prst="rect">
            <a:avLst/>
          </a:prstGeom>
        </p:spPr>
        <p:txBody>
          <a:bodyPr lIns="0" tIns="0" rIns="0" bIns="0" rtlCol="0" anchor="t">
            <a:spAutoFit/>
          </a:bodyPr>
          <a:lstStyle/>
          <a:p>
            <a:pPr algn="l">
              <a:lnSpc>
                <a:spcPts val="2660"/>
              </a:lnSpc>
            </a:pPr>
            <a:r>
              <a:rPr lang="en-US" sz="2000" dirty="0">
                <a:solidFill>
                  <a:schemeClr val="accent2">
                    <a:lumMod val="75000"/>
                  </a:schemeClr>
                </a:solidFill>
                <a:latin typeface="Impact" panose="020B0806030902050204" pitchFamily="34" charset="0"/>
                <a:ea typeface="Montserrat"/>
                <a:cs typeface="Montserrat"/>
                <a:sym typeface="Montserrat"/>
              </a:rPr>
              <a:t>2024 - Amendments under Biden Administration</a:t>
            </a:r>
          </a:p>
          <a:p>
            <a:pPr algn="l">
              <a:lnSpc>
                <a:spcPts val="2660"/>
              </a:lnSpc>
            </a:pPr>
            <a:endParaRPr lang="en-US" sz="1900" dirty="0">
              <a:solidFill>
                <a:srgbClr val="C29C3D"/>
              </a:solidFill>
              <a:latin typeface="Montserrat"/>
              <a:ea typeface="Montserrat"/>
              <a:cs typeface="Montserrat"/>
              <a:sym typeface="Montserrat"/>
            </a:endParaRPr>
          </a:p>
        </p:txBody>
      </p:sp>
      <p:grpSp>
        <p:nvGrpSpPr>
          <p:cNvPr id="11" name="Group 11"/>
          <p:cNvGrpSpPr/>
          <p:nvPr/>
        </p:nvGrpSpPr>
        <p:grpSpPr>
          <a:xfrm>
            <a:off x="7347766" y="2780875"/>
            <a:ext cx="3440446" cy="2727190"/>
            <a:chOff x="0" y="0"/>
            <a:chExt cx="926284" cy="734252"/>
          </a:xfrm>
        </p:grpSpPr>
        <p:sp>
          <p:nvSpPr>
            <p:cNvPr id="12" name="Freeform 12"/>
            <p:cNvSpPr/>
            <p:nvPr/>
          </p:nvSpPr>
          <p:spPr>
            <a:xfrm>
              <a:off x="0" y="0"/>
              <a:ext cx="926284" cy="734252"/>
            </a:xfrm>
            <a:custGeom>
              <a:avLst/>
              <a:gdLst/>
              <a:ahLst/>
              <a:cxnLst/>
              <a:rect l="l" t="t" r="r" b="b"/>
              <a:pathLst>
                <a:path w="926284" h="734252">
                  <a:moveTo>
                    <a:pt x="0" y="0"/>
                  </a:moveTo>
                  <a:lnTo>
                    <a:pt x="926284" y="0"/>
                  </a:lnTo>
                  <a:lnTo>
                    <a:pt x="926284" y="734252"/>
                  </a:lnTo>
                  <a:lnTo>
                    <a:pt x="0" y="734252"/>
                  </a:lnTo>
                  <a:close/>
                </a:path>
              </a:pathLst>
            </a:custGeom>
            <a:blipFill>
              <a:blip r:embed="rId6"/>
              <a:stretch>
                <a:fillRect l="-9451" r="-9451"/>
              </a:stretch>
            </a:blipFill>
            <a:ln w="85725" cap="sq">
              <a:solidFill>
                <a:srgbClr val="C29C3D"/>
              </a:solidFill>
              <a:prstDash val="solid"/>
              <a:miter/>
            </a:ln>
          </p:spPr>
          <p:txBody>
            <a:bodyPr/>
            <a:lstStyle/>
            <a:p>
              <a:endParaRPr lang="en-US"/>
            </a:p>
          </p:txBody>
        </p:sp>
      </p:grpSp>
      <p:sp>
        <p:nvSpPr>
          <p:cNvPr id="13" name="Freeform 13"/>
          <p:cNvSpPr/>
          <p:nvPr/>
        </p:nvSpPr>
        <p:spPr>
          <a:xfrm>
            <a:off x="11845754" y="6949835"/>
            <a:ext cx="2870230" cy="1903357"/>
          </a:xfrm>
          <a:custGeom>
            <a:avLst/>
            <a:gdLst/>
            <a:ahLst/>
            <a:cxnLst/>
            <a:rect l="l" t="t" r="r" b="b"/>
            <a:pathLst>
              <a:path w="2870230" h="1903357">
                <a:moveTo>
                  <a:pt x="0" y="0"/>
                </a:moveTo>
                <a:lnTo>
                  <a:pt x="2870230" y="0"/>
                </a:lnTo>
                <a:lnTo>
                  <a:pt x="2870230" y="1903357"/>
                </a:lnTo>
                <a:lnTo>
                  <a:pt x="0" y="1903357"/>
                </a:lnTo>
                <a:lnTo>
                  <a:pt x="0" y="0"/>
                </a:lnTo>
                <a:close/>
              </a:path>
            </a:pathLst>
          </a:custGeom>
          <a:blipFill>
            <a:blip r:embed="rId7"/>
            <a:stretch>
              <a:fillRect l="-3857" t="-3866" r="-10719"/>
            </a:stretch>
          </a:blipFill>
          <a:ln w="76200" cap="sq">
            <a:solidFill>
              <a:srgbClr val="C29C3D"/>
            </a:solidFill>
            <a:prstDash val="solid"/>
            <a:miter/>
          </a:ln>
        </p:spPr>
        <p:txBody>
          <a:bodyPr/>
          <a:lstStyle/>
          <a:p>
            <a:endParaRPr lang="en-US"/>
          </a:p>
        </p:txBody>
      </p:sp>
      <p:sp>
        <p:nvSpPr>
          <p:cNvPr id="14" name="TextBox 14"/>
          <p:cNvSpPr txBox="1"/>
          <p:nvPr/>
        </p:nvSpPr>
        <p:spPr>
          <a:xfrm>
            <a:off x="3896385" y="262982"/>
            <a:ext cx="9630327" cy="1302408"/>
          </a:xfrm>
          <a:prstGeom prst="rect">
            <a:avLst/>
          </a:prstGeom>
        </p:spPr>
        <p:txBody>
          <a:bodyPr lIns="0" tIns="0" rIns="0" bIns="0" rtlCol="0" anchor="t">
            <a:spAutoFit/>
          </a:bodyPr>
          <a:lstStyle/>
          <a:p>
            <a:pPr algn="ctr">
              <a:lnSpc>
                <a:spcPts val="11200"/>
              </a:lnSpc>
            </a:pPr>
            <a:r>
              <a:rPr lang="en-US" sz="8000" dirty="0">
                <a:solidFill>
                  <a:schemeClr val="accent3">
                    <a:lumMod val="75000"/>
                  </a:schemeClr>
                </a:solidFill>
                <a:latin typeface="Alta"/>
                <a:ea typeface="Alta"/>
                <a:cs typeface="Alta"/>
                <a:sym typeface="Alta"/>
              </a:rPr>
              <a:t>HISTORY OF TITLE IX</a:t>
            </a:r>
          </a:p>
        </p:txBody>
      </p:sp>
      <p:sp>
        <p:nvSpPr>
          <p:cNvPr id="15" name="TextBox 15"/>
          <p:cNvSpPr txBox="1"/>
          <p:nvPr/>
        </p:nvSpPr>
        <p:spPr>
          <a:xfrm>
            <a:off x="300141" y="4555558"/>
            <a:ext cx="3713640" cy="307777"/>
          </a:xfrm>
          <a:prstGeom prst="rect">
            <a:avLst/>
          </a:prstGeom>
        </p:spPr>
        <p:txBody>
          <a:bodyPr lIns="0" tIns="0" rIns="0" bIns="0" rtlCol="0" anchor="t">
            <a:spAutoFit/>
          </a:bodyPr>
          <a:lstStyle/>
          <a:p>
            <a:pPr algn="l">
              <a:lnSpc>
                <a:spcPts val="2380"/>
              </a:lnSpc>
            </a:pPr>
            <a:r>
              <a:rPr lang="en-US" sz="2000" dirty="0">
                <a:solidFill>
                  <a:schemeClr val="accent2">
                    <a:lumMod val="75000"/>
                  </a:schemeClr>
                </a:solidFill>
                <a:latin typeface="Impact" panose="020B0806030902050204" pitchFamily="34" charset="0"/>
                <a:ea typeface="Montserrat"/>
                <a:cs typeface="Montserrat"/>
                <a:sym typeface="Montserrat"/>
              </a:rPr>
              <a:t>1972 - Legislation Passed</a:t>
            </a:r>
          </a:p>
        </p:txBody>
      </p:sp>
      <p:sp>
        <p:nvSpPr>
          <p:cNvPr id="16" name="TextBox 16"/>
          <p:cNvSpPr txBox="1"/>
          <p:nvPr/>
        </p:nvSpPr>
        <p:spPr>
          <a:xfrm>
            <a:off x="319191" y="4931477"/>
            <a:ext cx="2919355" cy="1519968"/>
          </a:xfrm>
          <a:prstGeom prst="rect">
            <a:avLst/>
          </a:prstGeom>
        </p:spPr>
        <p:txBody>
          <a:bodyPr lIns="0" tIns="0" rIns="0" bIns="0" rtlCol="0" anchor="t">
            <a:spAutoFit/>
          </a:bodyPr>
          <a:lstStyle/>
          <a:p>
            <a:pPr algn="l">
              <a:lnSpc>
                <a:spcPts val="1539"/>
              </a:lnSpc>
            </a:pPr>
            <a:r>
              <a:rPr lang="en-US" dirty="0">
                <a:latin typeface="Seaford Display" panose="00000500000000000000" pitchFamily="2" charset="0"/>
                <a:ea typeface="Garet Light"/>
                <a:cs typeface="Garet Light"/>
                <a:sym typeface="Garet Light"/>
              </a:rPr>
              <a:t>Initially, the law was primarily aimed at ensuring equal opportunities in education, particularly in athletics, by mandating gender equity in sports (U.S. Department of Education, 2021).</a:t>
            </a:r>
          </a:p>
          <a:p>
            <a:pPr algn="l">
              <a:lnSpc>
                <a:spcPts val="1539"/>
              </a:lnSpc>
            </a:pPr>
            <a:endParaRPr lang="en-US" sz="1099" dirty="0">
              <a:solidFill>
                <a:srgbClr val="FFFFFF"/>
              </a:solidFill>
              <a:latin typeface="Seaford Display" panose="00000500000000000000" pitchFamily="2" charset="0"/>
              <a:ea typeface="Garet Light"/>
              <a:cs typeface="Garet Light"/>
              <a:sym typeface="Garet Light"/>
            </a:endParaRPr>
          </a:p>
        </p:txBody>
      </p:sp>
      <p:sp>
        <p:nvSpPr>
          <p:cNvPr id="17" name="TextBox 17"/>
          <p:cNvSpPr txBox="1"/>
          <p:nvPr/>
        </p:nvSpPr>
        <p:spPr>
          <a:xfrm>
            <a:off x="3029658" y="7509555"/>
            <a:ext cx="2008698" cy="2289409"/>
          </a:xfrm>
          <a:prstGeom prst="rect">
            <a:avLst/>
          </a:prstGeom>
        </p:spPr>
        <p:txBody>
          <a:bodyPr wrap="square" lIns="0" tIns="0" rIns="0" bIns="0" rtlCol="0" anchor="t">
            <a:spAutoFit/>
          </a:bodyPr>
          <a:lstStyle/>
          <a:p>
            <a:pPr algn="l">
              <a:lnSpc>
                <a:spcPts val="1540"/>
              </a:lnSpc>
            </a:pPr>
            <a:r>
              <a:rPr lang="en-US" sz="1400" dirty="0">
                <a:latin typeface="Seaford Display" panose="00000500000000000000" pitchFamily="2" charset="0"/>
                <a:ea typeface="Garet Light"/>
                <a:cs typeface="Garet Light"/>
                <a:sym typeface="Garet Light"/>
              </a:rPr>
              <a:t>In Cannon v. University of Chicago (1979), the Supreme Court ruled that individuals had the right to sue under Title IX. By the late 1980s, the Court had expanded Title IX to include protections against sexual harassment (Meritor Savings Bank v. Vinson, 1986).</a:t>
            </a:r>
          </a:p>
          <a:p>
            <a:pPr algn="just">
              <a:lnSpc>
                <a:spcPts val="1540"/>
              </a:lnSpc>
            </a:pPr>
            <a:endParaRPr lang="en-US" sz="1100" dirty="0">
              <a:solidFill>
                <a:srgbClr val="FFFFFF"/>
              </a:solidFill>
              <a:latin typeface="Seaford Display" panose="00000500000000000000" pitchFamily="2" charset="0"/>
              <a:ea typeface="Garet Light"/>
              <a:cs typeface="Garet Light"/>
              <a:sym typeface="Garet Light"/>
            </a:endParaRPr>
          </a:p>
        </p:txBody>
      </p:sp>
      <p:sp>
        <p:nvSpPr>
          <p:cNvPr id="18" name="TextBox 18"/>
          <p:cNvSpPr txBox="1"/>
          <p:nvPr/>
        </p:nvSpPr>
        <p:spPr>
          <a:xfrm>
            <a:off x="3598358" y="2686926"/>
            <a:ext cx="3496411" cy="3141373"/>
          </a:xfrm>
          <a:prstGeom prst="rect">
            <a:avLst/>
          </a:prstGeom>
        </p:spPr>
        <p:txBody>
          <a:bodyPr wrap="square" lIns="0" tIns="0" rIns="0" bIns="0" rtlCol="0" anchor="t">
            <a:spAutoFit/>
          </a:bodyPr>
          <a:lstStyle/>
          <a:p>
            <a:pPr algn="l"/>
            <a:r>
              <a:rPr lang="en-US" sz="1600" dirty="0">
                <a:latin typeface="Seaford Display" panose="020F0502020204030204" pitchFamily="2" charset="0"/>
                <a:ea typeface="Garet Light"/>
                <a:cs typeface="Garet Light"/>
                <a:sym typeface="Garet Light"/>
              </a:rPr>
              <a:t>A landmark guidance document, known as the "Dear Colleague" letter, was issued by the Department of Education under President Obama. It expanded Title IX’s focus to address sexual violence and required schools to take proactive measures to prevent and address sexual misconduct (U.S. Department of Education, 2011). The letter emphasized that all employees who knew or should have known of sexual misconduct were required to report it.</a:t>
            </a:r>
            <a:endParaRPr lang="en-US" sz="1600" dirty="0">
              <a:latin typeface="Seaford Display" panose="020F0502020204030204" pitchFamily="2" charset="0"/>
              <a:ea typeface="Calibri"/>
              <a:cs typeface="Calibri"/>
            </a:endParaRPr>
          </a:p>
          <a:p>
            <a:pPr algn="l">
              <a:lnSpc>
                <a:spcPts val="1545"/>
              </a:lnSpc>
            </a:pPr>
            <a:endParaRPr lang="en-US" sz="1103" dirty="0">
              <a:solidFill>
                <a:srgbClr val="FFFFFF"/>
              </a:solidFill>
              <a:latin typeface="Garet Light"/>
              <a:ea typeface="Garet Light"/>
              <a:cs typeface="Garet Light"/>
              <a:sym typeface="Garet Light"/>
            </a:endParaRPr>
          </a:p>
        </p:txBody>
      </p:sp>
      <p:sp>
        <p:nvSpPr>
          <p:cNvPr id="19" name="TextBox 19"/>
          <p:cNvSpPr txBox="1"/>
          <p:nvPr/>
        </p:nvSpPr>
        <p:spPr>
          <a:xfrm>
            <a:off x="7943177" y="7466544"/>
            <a:ext cx="3505335" cy="2302553"/>
          </a:xfrm>
          <a:prstGeom prst="rect">
            <a:avLst/>
          </a:prstGeom>
        </p:spPr>
        <p:txBody>
          <a:bodyPr lIns="0" tIns="0" rIns="0" bIns="0" rtlCol="0" anchor="t">
            <a:spAutoFit/>
          </a:bodyPr>
          <a:lstStyle/>
          <a:p>
            <a:pPr algn="l">
              <a:lnSpc>
                <a:spcPts val="1540"/>
              </a:lnSpc>
            </a:pPr>
            <a:r>
              <a:rPr lang="en-US" dirty="0">
                <a:latin typeface="Seaford Display" panose="00000500000000000000" pitchFamily="2" charset="0"/>
                <a:ea typeface="Garet Light"/>
                <a:cs typeface="Garet Light"/>
                <a:sym typeface="Garet Light"/>
              </a:rPr>
              <a:t>New regulations were issued by the Department of Education, which changed how schools handled sexual harassment claims. The regulations focused on due process protections for those accused and narrowed the definition of sexual harassment (U.S. Department of Education, 2020). Schools were required to hold live hearings with cross-examination in sexual harassment cases.</a:t>
            </a:r>
          </a:p>
          <a:p>
            <a:pPr algn="l">
              <a:lnSpc>
                <a:spcPts val="1540"/>
              </a:lnSpc>
            </a:pPr>
            <a:endParaRPr lang="en-US" sz="1100" dirty="0">
              <a:solidFill>
                <a:srgbClr val="FFFFFF"/>
              </a:solidFill>
              <a:latin typeface="Garet Light"/>
              <a:ea typeface="Garet Light"/>
              <a:cs typeface="Garet Light"/>
              <a:sym typeface="Garet Light"/>
            </a:endParaRPr>
          </a:p>
        </p:txBody>
      </p:sp>
      <p:sp>
        <p:nvSpPr>
          <p:cNvPr id="20" name="TextBox 20"/>
          <p:cNvSpPr txBox="1"/>
          <p:nvPr/>
        </p:nvSpPr>
        <p:spPr>
          <a:xfrm>
            <a:off x="3029658" y="6434914"/>
            <a:ext cx="2211097" cy="1259319"/>
          </a:xfrm>
          <a:prstGeom prst="rect">
            <a:avLst/>
          </a:prstGeom>
        </p:spPr>
        <p:txBody>
          <a:bodyPr wrap="square" lIns="0" tIns="0" rIns="0" bIns="0" rtlCol="0" anchor="t">
            <a:spAutoFit/>
          </a:bodyPr>
          <a:lstStyle/>
          <a:p>
            <a:pPr algn="l">
              <a:lnSpc>
                <a:spcPts val="2520"/>
              </a:lnSpc>
            </a:pPr>
            <a:r>
              <a:rPr lang="en-US" sz="2000" dirty="0">
                <a:solidFill>
                  <a:schemeClr val="accent2">
                    <a:lumMod val="75000"/>
                  </a:schemeClr>
                </a:solidFill>
                <a:latin typeface="Impact" panose="020B0806030902050204" pitchFamily="34" charset="0"/>
                <a:ea typeface="Montserrat"/>
                <a:cs typeface="Montserrat"/>
                <a:sym typeface="Montserrat"/>
              </a:rPr>
              <a:t>1980s–1990s - Expansion into Sexual Harassment</a:t>
            </a:r>
          </a:p>
          <a:p>
            <a:pPr algn="l">
              <a:lnSpc>
                <a:spcPts val="2520"/>
              </a:lnSpc>
            </a:pPr>
            <a:endParaRPr lang="en-US" sz="1800" dirty="0">
              <a:solidFill>
                <a:srgbClr val="C29C3D"/>
              </a:solidFill>
              <a:latin typeface="Montserrat"/>
              <a:ea typeface="Montserrat"/>
              <a:cs typeface="Montserrat"/>
              <a:sym typeface="Montserrat"/>
            </a:endParaRPr>
          </a:p>
        </p:txBody>
      </p:sp>
      <p:sp>
        <p:nvSpPr>
          <p:cNvPr id="21" name="TextBox 21"/>
          <p:cNvSpPr txBox="1"/>
          <p:nvPr/>
        </p:nvSpPr>
        <p:spPr>
          <a:xfrm>
            <a:off x="3608916" y="1995205"/>
            <a:ext cx="3438539" cy="938077"/>
          </a:xfrm>
          <a:prstGeom prst="rect">
            <a:avLst/>
          </a:prstGeom>
        </p:spPr>
        <p:txBody>
          <a:bodyPr wrap="square" lIns="0" tIns="0" rIns="0" bIns="0" rtlCol="0" anchor="t">
            <a:spAutoFit/>
          </a:bodyPr>
          <a:lstStyle/>
          <a:p>
            <a:pPr algn="l">
              <a:lnSpc>
                <a:spcPts val="2493"/>
              </a:lnSpc>
            </a:pPr>
            <a:r>
              <a:rPr lang="en-US" sz="2000" dirty="0">
                <a:solidFill>
                  <a:schemeClr val="accent2">
                    <a:lumMod val="75000"/>
                  </a:schemeClr>
                </a:solidFill>
                <a:latin typeface="Impact" panose="020B0806030902050204" pitchFamily="34" charset="0"/>
                <a:ea typeface="Montserrat"/>
                <a:cs typeface="Montserrat"/>
                <a:sym typeface="Montserrat"/>
              </a:rPr>
              <a:t>2011- The "Dear Colleague" Letter from the Obama Administration</a:t>
            </a:r>
          </a:p>
          <a:p>
            <a:pPr algn="l">
              <a:lnSpc>
                <a:spcPts val="2493"/>
              </a:lnSpc>
            </a:pPr>
            <a:endParaRPr lang="en-US" sz="1781" dirty="0">
              <a:solidFill>
                <a:srgbClr val="C29C3D"/>
              </a:solidFill>
              <a:latin typeface="Montserrat"/>
              <a:ea typeface="Montserrat"/>
              <a:cs typeface="Montserrat"/>
              <a:sym typeface="Montserrat"/>
            </a:endParaRPr>
          </a:p>
        </p:txBody>
      </p:sp>
      <p:sp>
        <p:nvSpPr>
          <p:cNvPr id="22" name="TextBox 22"/>
          <p:cNvSpPr txBox="1"/>
          <p:nvPr/>
        </p:nvSpPr>
        <p:spPr>
          <a:xfrm>
            <a:off x="8008592" y="6739734"/>
            <a:ext cx="3505335" cy="863634"/>
          </a:xfrm>
          <a:prstGeom prst="rect">
            <a:avLst/>
          </a:prstGeom>
        </p:spPr>
        <p:txBody>
          <a:bodyPr lIns="0" tIns="0" rIns="0" bIns="0" rtlCol="0" anchor="t">
            <a:spAutoFit/>
          </a:bodyPr>
          <a:lstStyle/>
          <a:p>
            <a:pPr algn="l">
              <a:lnSpc>
                <a:spcPts val="2320"/>
              </a:lnSpc>
            </a:pPr>
            <a:r>
              <a:rPr lang="en-US" sz="2000" dirty="0">
                <a:solidFill>
                  <a:schemeClr val="accent2">
                    <a:lumMod val="75000"/>
                  </a:schemeClr>
                </a:solidFill>
                <a:latin typeface="Impact" panose="020B0806030902050204" pitchFamily="34" charset="0"/>
                <a:ea typeface="Montserrat"/>
                <a:cs typeface="Montserrat"/>
                <a:sym typeface="Montserrat"/>
              </a:rPr>
              <a:t>2020 - Regulatory Changes under Trump Administration</a:t>
            </a:r>
          </a:p>
          <a:p>
            <a:pPr algn="l">
              <a:lnSpc>
                <a:spcPts val="2320"/>
              </a:lnSpc>
            </a:pPr>
            <a:endParaRPr lang="en-US" sz="1657" dirty="0">
              <a:solidFill>
                <a:srgbClr val="C29C3D"/>
              </a:solidFill>
              <a:latin typeface="Montserrat"/>
              <a:ea typeface="Montserrat"/>
              <a:cs typeface="Montserrat"/>
              <a:sym typeface="Montserrat"/>
            </a:endParaRPr>
          </a:p>
        </p:txBody>
      </p:sp>
      <p:sp>
        <p:nvSpPr>
          <p:cNvPr id="23" name="TextBox 23"/>
          <p:cNvSpPr txBox="1"/>
          <p:nvPr/>
        </p:nvSpPr>
        <p:spPr>
          <a:xfrm>
            <a:off x="11103240" y="3954482"/>
            <a:ext cx="3505335" cy="2302553"/>
          </a:xfrm>
          <a:prstGeom prst="rect">
            <a:avLst/>
          </a:prstGeom>
        </p:spPr>
        <p:txBody>
          <a:bodyPr lIns="0" tIns="0" rIns="0" bIns="0" rtlCol="0" anchor="t">
            <a:spAutoFit/>
          </a:bodyPr>
          <a:lstStyle/>
          <a:p>
            <a:pPr algn="l">
              <a:lnSpc>
                <a:spcPts val="1540"/>
              </a:lnSpc>
            </a:pPr>
            <a:r>
              <a:rPr lang="en-US" sz="1600" dirty="0">
                <a:latin typeface="Seaford Display" panose="00000500000000000000" pitchFamily="2" charset="0"/>
                <a:ea typeface="Garet Light"/>
                <a:cs typeface="Garet Light"/>
                <a:sym typeface="Garet Light"/>
              </a:rPr>
              <a:t>The regulations seek to broaden the definition of sexual harassment and expand protections for LGBTQ+ students. The changes also provide greater flexibility in how schools can resolve complaints, eliminating the mandatory live hearings requirement (U.S. Department of Education, 2023). The amendments further emphasize inclusivity and address misconduct that occurs off-campus or online.</a:t>
            </a:r>
          </a:p>
          <a:p>
            <a:pPr algn="l">
              <a:lnSpc>
                <a:spcPts val="1540"/>
              </a:lnSpc>
            </a:pPr>
            <a:endParaRPr lang="en-US" sz="1100" dirty="0">
              <a:solidFill>
                <a:srgbClr val="FFFFFF"/>
              </a:solidFill>
              <a:latin typeface="Garet Light"/>
              <a:ea typeface="Garet Light"/>
              <a:cs typeface="Garet Light"/>
              <a:sym typeface="Garet Light"/>
            </a:endParaRPr>
          </a:p>
        </p:txBody>
      </p:sp>
      <p:sp>
        <p:nvSpPr>
          <p:cNvPr id="24" name="TextBox 24"/>
          <p:cNvSpPr txBox="1"/>
          <p:nvPr/>
        </p:nvSpPr>
        <p:spPr>
          <a:xfrm>
            <a:off x="15047811" y="1833943"/>
            <a:ext cx="3505335" cy="322524"/>
          </a:xfrm>
          <a:prstGeom prst="rect">
            <a:avLst/>
          </a:prstGeom>
        </p:spPr>
        <p:txBody>
          <a:bodyPr lIns="0" tIns="0" rIns="0" bIns="0" rtlCol="0" anchor="t">
            <a:spAutoFit/>
          </a:bodyPr>
          <a:lstStyle/>
          <a:p>
            <a:pPr algn="l">
              <a:lnSpc>
                <a:spcPts val="2800"/>
              </a:lnSpc>
            </a:pPr>
            <a:r>
              <a:rPr lang="en-US" sz="2000" dirty="0">
                <a:solidFill>
                  <a:schemeClr val="accent2">
                    <a:lumMod val="75000"/>
                  </a:schemeClr>
                </a:solidFill>
                <a:latin typeface="Impact" panose="020B0806030902050204" pitchFamily="34" charset="0"/>
                <a:ea typeface="Montserrat"/>
                <a:cs typeface="Montserrat"/>
                <a:sym typeface="Montserrat"/>
              </a:rPr>
              <a:t>2025 – Sixth Circuit Decision</a:t>
            </a:r>
          </a:p>
        </p:txBody>
      </p:sp>
      <p:sp>
        <p:nvSpPr>
          <p:cNvPr id="25" name="TextBox 25"/>
          <p:cNvSpPr txBox="1"/>
          <p:nvPr/>
        </p:nvSpPr>
        <p:spPr>
          <a:xfrm>
            <a:off x="15047811" y="2330085"/>
            <a:ext cx="3048135" cy="6758260"/>
          </a:xfrm>
          <a:prstGeom prst="rect">
            <a:avLst/>
          </a:prstGeom>
        </p:spPr>
        <p:txBody>
          <a:bodyPr lIns="0" tIns="0" rIns="0" bIns="0" rtlCol="0" anchor="t">
            <a:spAutoFit/>
          </a:bodyPr>
          <a:lstStyle/>
          <a:p>
            <a:pPr algn="l">
              <a:lnSpc>
                <a:spcPts val="1679"/>
              </a:lnSpc>
            </a:pPr>
            <a:r>
              <a:rPr lang="en-US" sz="2000" dirty="0">
                <a:latin typeface="Seaford Display" panose="00000500000000000000" pitchFamily="2" charset="0"/>
                <a:ea typeface="Garet Light"/>
                <a:cs typeface="Garet Light"/>
                <a:sym typeface="Garet Light"/>
              </a:rPr>
              <a:t>A national appeals court vacated the 2024 Title IX regulations nationwide, ruling that the U.S. Department of Education exceeded its authority by expanding the definition of sex discrimination beyond the statutory scope of Title IX. The court found that the Department's interpretation, which sought to include gender identity and sexual orientation under sex-based protections, was not supported by the original legislative intent of Title IX. Additionally, the court held that the regulations violated constitutional free speech protections by compelling the use of gender-aligned pronouns, thereby infringing upon individuals' First Amendment rights. This decision reinstates the 2020 Title IX regulations, requiring educational institutions to revert to the policies and procedures established under those rules.</a:t>
            </a:r>
          </a:p>
        </p:txBody>
      </p:sp>
      <p:pic>
        <p:nvPicPr>
          <p:cNvPr id="36" name="Picture 35">
            <a:extLst>
              <a:ext uri="{FF2B5EF4-FFF2-40B4-BE49-F238E27FC236}">
                <a16:creationId xmlns:a16="http://schemas.microsoft.com/office/drawing/2014/main" id="{A3A01087-288B-80D4-25B0-6B8EAA77C298}"/>
              </a:ext>
            </a:extLst>
          </p:cNvPr>
          <p:cNvPicPr>
            <a:picLocks noChangeAspect="1"/>
          </p:cNvPicPr>
          <p:nvPr/>
        </p:nvPicPr>
        <p:blipFill>
          <a:blip r:embed="rId8"/>
          <a:stretch>
            <a:fillRect/>
          </a:stretch>
        </p:blipFill>
        <p:spPr>
          <a:xfrm rot="840000">
            <a:off x="7316901" y="5978774"/>
            <a:ext cx="1697289" cy="647790"/>
          </a:xfrm>
          <a:prstGeom prst="rect">
            <a:avLst/>
          </a:prstGeom>
        </p:spPr>
      </p:pic>
      <p:pic>
        <p:nvPicPr>
          <p:cNvPr id="38" name="Picture 37">
            <a:extLst>
              <a:ext uri="{FF2B5EF4-FFF2-40B4-BE49-F238E27FC236}">
                <a16:creationId xmlns:a16="http://schemas.microsoft.com/office/drawing/2014/main" id="{E4BF6006-BFC5-5C8C-7D8B-3A3E3DF07D34}"/>
              </a:ext>
            </a:extLst>
          </p:cNvPr>
          <p:cNvPicPr>
            <a:picLocks noChangeAspect="1"/>
          </p:cNvPicPr>
          <p:nvPr/>
        </p:nvPicPr>
        <p:blipFill>
          <a:blip r:embed="rId9"/>
          <a:stretch>
            <a:fillRect/>
          </a:stretch>
        </p:blipFill>
        <p:spPr>
          <a:xfrm>
            <a:off x="13595920" y="5899332"/>
            <a:ext cx="1409897" cy="1086002"/>
          </a:xfrm>
          <a:prstGeom prst="rect">
            <a:avLst/>
          </a:prstGeom>
        </p:spPr>
      </p:pic>
      <p:pic>
        <p:nvPicPr>
          <p:cNvPr id="40" name="Picture 39">
            <a:extLst>
              <a:ext uri="{FF2B5EF4-FFF2-40B4-BE49-F238E27FC236}">
                <a16:creationId xmlns:a16="http://schemas.microsoft.com/office/drawing/2014/main" id="{7B22CFAE-7636-6CAE-A6DA-51AD3232C0C6}"/>
              </a:ext>
            </a:extLst>
          </p:cNvPr>
          <p:cNvPicPr>
            <a:picLocks noChangeAspect="1"/>
          </p:cNvPicPr>
          <p:nvPr/>
        </p:nvPicPr>
        <p:blipFill>
          <a:blip r:embed="rId10"/>
          <a:stretch>
            <a:fillRect/>
          </a:stretch>
        </p:blipFill>
        <p:spPr>
          <a:xfrm>
            <a:off x="4803999" y="5813595"/>
            <a:ext cx="1247949" cy="628738"/>
          </a:xfrm>
          <a:prstGeom prst="rect">
            <a:avLst/>
          </a:prstGeom>
        </p:spPr>
      </p:pic>
      <p:pic>
        <p:nvPicPr>
          <p:cNvPr id="42" name="Picture 41">
            <a:extLst>
              <a:ext uri="{FF2B5EF4-FFF2-40B4-BE49-F238E27FC236}">
                <a16:creationId xmlns:a16="http://schemas.microsoft.com/office/drawing/2014/main" id="{C64FA595-AD8C-3BBB-09B3-503B5A4FDCD4}"/>
              </a:ext>
            </a:extLst>
          </p:cNvPr>
          <p:cNvPicPr>
            <a:picLocks noChangeAspect="1"/>
          </p:cNvPicPr>
          <p:nvPr/>
        </p:nvPicPr>
        <p:blipFill>
          <a:blip r:embed="rId10"/>
          <a:stretch>
            <a:fillRect/>
          </a:stretch>
        </p:blipFill>
        <p:spPr>
          <a:xfrm>
            <a:off x="10597805" y="6096416"/>
            <a:ext cx="1247949" cy="628738"/>
          </a:xfrm>
          <a:prstGeom prst="rect">
            <a:avLst/>
          </a:prstGeom>
        </p:spPr>
      </p:pic>
      <p:pic>
        <p:nvPicPr>
          <p:cNvPr id="43" name="Picture 42">
            <a:extLst>
              <a:ext uri="{FF2B5EF4-FFF2-40B4-BE49-F238E27FC236}">
                <a16:creationId xmlns:a16="http://schemas.microsoft.com/office/drawing/2014/main" id="{2AA520C3-24AF-1E80-95FA-EB116552DDBE}"/>
              </a:ext>
            </a:extLst>
          </p:cNvPr>
          <p:cNvPicPr>
            <a:picLocks noChangeAspect="1"/>
          </p:cNvPicPr>
          <p:nvPr/>
        </p:nvPicPr>
        <p:blipFill>
          <a:blip r:embed="rId8"/>
          <a:stretch>
            <a:fillRect/>
          </a:stretch>
        </p:blipFill>
        <p:spPr>
          <a:xfrm rot="840000">
            <a:off x="1369820" y="6195956"/>
            <a:ext cx="1697289" cy="6477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0" y="0"/>
            <a:ext cx="7051142" cy="3587269"/>
          </a:xfrm>
          <a:custGeom>
            <a:avLst/>
            <a:gdLst/>
            <a:ahLst/>
            <a:cxnLst/>
            <a:rect l="l" t="t" r="r" b="b"/>
            <a:pathLst>
              <a:path w="7051142" h="3587269">
                <a:moveTo>
                  <a:pt x="0" y="0"/>
                </a:moveTo>
                <a:lnTo>
                  <a:pt x="7051142" y="0"/>
                </a:lnTo>
                <a:lnTo>
                  <a:pt x="7051142" y="3587269"/>
                </a:lnTo>
                <a:lnTo>
                  <a:pt x="0" y="3587269"/>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06154" y="236458"/>
            <a:ext cx="2311301" cy="1259391"/>
            <a:chOff x="0" y="0"/>
            <a:chExt cx="608738" cy="331691"/>
          </a:xfrm>
          <a:solidFill>
            <a:schemeClr val="bg1"/>
          </a:solidFill>
        </p:grpSpPr>
        <p:sp>
          <p:nvSpPr>
            <p:cNvPr id="4" name="Freeform 4"/>
            <p:cNvSpPr/>
            <p:nvPr/>
          </p:nvSpPr>
          <p:spPr>
            <a:xfrm>
              <a:off x="0" y="0"/>
              <a:ext cx="608738" cy="331691"/>
            </a:xfrm>
            <a:custGeom>
              <a:avLst/>
              <a:gdLst/>
              <a:ahLst/>
              <a:cxnLst/>
              <a:rect l="l" t="t" r="r" b="b"/>
              <a:pathLst>
                <a:path w="608738" h="331691">
                  <a:moveTo>
                    <a:pt x="0" y="0"/>
                  </a:moveTo>
                  <a:lnTo>
                    <a:pt x="608738" y="0"/>
                  </a:lnTo>
                  <a:lnTo>
                    <a:pt x="608738" y="331691"/>
                  </a:lnTo>
                  <a:lnTo>
                    <a:pt x="0" y="331691"/>
                  </a:lnTo>
                  <a:close/>
                </a:path>
              </a:pathLst>
            </a:custGeom>
            <a:grpFill/>
          </p:spPr>
          <p:txBody>
            <a:bodyPr/>
            <a:lstStyle/>
            <a:p>
              <a:endParaRPr lang="en-US"/>
            </a:p>
          </p:txBody>
        </p:sp>
        <p:sp>
          <p:nvSpPr>
            <p:cNvPr id="5" name="TextBox 5"/>
            <p:cNvSpPr txBox="1"/>
            <p:nvPr/>
          </p:nvSpPr>
          <p:spPr>
            <a:xfrm>
              <a:off x="0" y="-76200"/>
              <a:ext cx="608738" cy="407891"/>
            </a:xfrm>
            <a:prstGeom prst="rect">
              <a:avLst/>
            </a:prstGeom>
            <a:grpFill/>
          </p:spPr>
          <p:txBody>
            <a:bodyPr lIns="50800" tIns="50800" rIns="50800" bIns="50800" rtlCol="0" anchor="ctr"/>
            <a:lstStyle/>
            <a:p>
              <a:pPr algn="ctr">
                <a:lnSpc>
                  <a:spcPts val="3500"/>
                </a:lnSpc>
              </a:pPr>
              <a:endParaRPr/>
            </a:p>
          </p:txBody>
        </p:sp>
      </p:grpSp>
      <p:grpSp>
        <p:nvGrpSpPr>
          <p:cNvPr id="6" name="Group 6"/>
          <p:cNvGrpSpPr/>
          <p:nvPr/>
        </p:nvGrpSpPr>
        <p:grpSpPr>
          <a:xfrm>
            <a:off x="6956686" y="-52864"/>
            <a:ext cx="11331314" cy="10659882"/>
            <a:chOff x="0" y="0"/>
            <a:chExt cx="2984379" cy="2807541"/>
          </a:xfrm>
        </p:grpSpPr>
        <p:sp>
          <p:nvSpPr>
            <p:cNvPr id="7" name="Freeform 7"/>
            <p:cNvSpPr/>
            <p:nvPr/>
          </p:nvSpPr>
          <p:spPr>
            <a:xfrm>
              <a:off x="0" y="0"/>
              <a:ext cx="2984379" cy="2807541"/>
            </a:xfrm>
            <a:custGeom>
              <a:avLst/>
              <a:gdLst/>
              <a:ahLst/>
              <a:cxnLst/>
              <a:rect l="l" t="t" r="r" b="b"/>
              <a:pathLst>
                <a:path w="2984379" h="2807541">
                  <a:moveTo>
                    <a:pt x="0" y="0"/>
                  </a:moveTo>
                  <a:lnTo>
                    <a:pt x="2984379" y="0"/>
                  </a:lnTo>
                  <a:lnTo>
                    <a:pt x="2984379" y="2807541"/>
                  </a:lnTo>
                  <a:lnTo>
                    <a:pt x="0" y="2807541"/>
                  </a:lnTo>
                  <a:close/>
                </a:path>
              </a:pathLst>
            </a:custGeom>
            <a:solidFill>
              <a:srgbClr val="C79751"/>
            </a:solidFill>
          </p:spPr>
          <p:txBody>
            <a:bodyPr/>
            <a:lstStyle/>
            <a:p>
              <a:endParaRPr lang="en-US" dirty="0"/>
            </a:p>
          </p:txBody>
        </p:sp>
        <p:sp>
          <p:nvSpPr>
            <p:cNvPr id="8" name="TextBox 8"/>
            <p:cNvSpPr txBox="1"/>
            <p:nvPr/>
          </p:nvSpPr>
          <p:spPr>
            <a:xfrm>
              <a:off x="0" y="-76200"/>
              <a:ext cx="2984379" cy="2883741"/>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418365" y="275180"/>
            <a:ext cx="1220669" cy="1220669"/>
          </a:xfrm>
          <a:custGeom>
            <a:avLst/>
            <a:gdLst/>
            <a:ahLst/>
            <a:cxnLst/>
            <a:rect l="l" t="t" r="r" b="b"/>
            <a:pathLst>
              <a:path w="1220669" h="1220669">
                <a:moveTo>
                  <a:pt x="0" y="0"/>
                </a:moveTo>
                <a:lnTo>
                  <a:pt x="1220670" y="0"/>
                </a:lnTo>
                <a:lnTo>
                  <a:pt x="1220670" y="1220669"/>
                </a:lnTo>
                <a:lnTo>
                  <a:pt x="0" y="1220669"/>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7693071" y="1495849"/>
            <a:ext cx="10376299" cy="8670963"/>
          </a:xfrm>
          <a:prstGeom prst="rect">
            <a:avLst/>
          </a:prstGeom>
        </p:spPr>
        <p:txBody>
          <a:bodyPr lIns="0" tIns="0" rIns="0" bIns="0" rtlCol="0" anchor="t">
            <a:spAutoFit/>
          </a:bodyPr>
          <a:lstStyle/>
          <a:p>
            <a:pPr algn="just">
              <a:lnSpc>
                <a:spcPts val="2520"/>
              </a:lnSpc>
            </a:pPr>
            <a:r>
              <a:rPr lang="en-US" sz="4000" dirty="0">
                <a:solidFill>
                  <a:schemeClr val="accent2">
                    <a:lumMod val="75000"/>
                  </a:schemeClr>
                </a:solidFill>
                <a:latin typeface="Impact" panose="020B0806030902050204" pitchFamily="34" charset="0"/>
                <a:ea typeface="Garet Bold"/>
                <a:cs typeface="Garet Bold"/>
                <a:sym typeface="Garet Bold"/>
              </a:rPr>
              <a:t>A Case with Title IX Implications Requires:</a:t>
            </a:r>
          </a:p>
          <a:p>
            <a:pPr algn="just">
              <a:lnSpc>
                <a:spcPts val="2520"/>
              </a:lnSpc>
            </a:pPr>
            <a:endParaRPr lang="en-US" sz="2800" b="1" dirty="0">
              <a:latin typeface="Seaford Display" panose="00000500000000000000" pitchFamily="2" charset="0"/>
              <a:ea typeface="Garet Bold"/>
              <a:cs typeface="Garet Bold"/>
              <a:sym typeface="Garet Bold"/>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1" i="0" u="none" strike="noStrike" cap="none" normalizeH="0" baseline="0" dirty="0">
                <a:ln>
                  <a:noFill/>
                </a:ln>
                <a:solidFill>
                  <a:schemeClr val="tx1"/>
                </a:solidFill>
                <a:effectLst/>
                <a:latin typeface="Seaford Display" panose="00000500000000000000" pitchFamily="2" charset="0"/>
              </a:rPr>
              <a:t>Prompt and impartial response</a:t>
            </a:r>
            <a:r>
              <a:rPr kumimoji="0" lang="en-US" altLang="en-US" sz="2800" b="0" i="0" u="none" strike="noStrike" cap="none" normalizeH="0" baseline="0" dirty="0">
                <a:ln>
                  <a:noFill/>
                </a:ln>
                <a:solidFill>
                  <a:schemeClr val="tx1"/>
                </a:solidFill>
                <a:effectLst/>
                <a:latin typeface="Seaford Display" panose="00000500000000000000" pitchFamily="2" charset="0"/>
              </a:rPr>
              <a:t> to reports of sexual misconduct.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1" i="0" u="none" strike="noStrike" cap="none" normalizeH="0" baseline="0" dirty="0">
                <a:ln>
                  <a:noFill/>
                </a:ln>
                <a:solidFill>
                  <a:schemeClr val="tx1"/>
                </a:solidFill>
                <a:effectLst/>
                <a:latin typeface="Seaford Display" panose="00000500000000000000" pitchFamily="2" charset="0"/>
              </a:rPr>
              <a:t>Collaboration with the Title IX Office</a:t>
            </a:r>
            <a:r>
              <a:rPr kumimoji="0" lang="en-US" altLang="en-US" sz="2800" b="0" i="0" u="none" strike="noStrike" cap="none" normalizeH="0" baseline="0" dirty="0">
                <a:ln>
                  <a:noFill/>
                </a:ln>
                <a:solidFill>
                  <a:schemeClr val="tx1"/>
                </a:solidFill>
                <a:effectLst/>
                <a:latin typeface="Seaford Display" panose="00000500000000000000" pitchFamily="2" charset="0"/>
              </a:rPr>
              <a:t> while maintaining appropriate distinctions between criminal investigations and administrative processes.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1" i="0" u="none" strike="noStrike" cap="none" normalizeH="0" baseline="0" dirty="0">
                <a:ln>
                  <a:noFill/>
                </a:ln>
                <a:solidFill>
                  <a:schemeClr val="tx1"/>
                </a:solidFill>
                <a:effectLst/>
                <a:latin typeface="Seaford Display" panose="00000500000000000000" pitchFamily="2" charset="0"/>
              </a:rPr>
              <a:t>Prevention of retaliation</a:t>
            </a:r>
            <a:r>
              <a:rPr kumimoji="0" lang="en-US" altLang="en-US" sz="2800" b="0" i="0" u="none" strike="noStrike" cap="none" normalizeH="0" baseline="0" dirty="0">
                <a:ln>
                  <a:noFill/>
                </a:ln>
                <a:solidFill>
                  <a:schemeClr val="tx1"/>
                </a:solidFill>
                <a:effectLst/>
                <a:latin typeface="Seaford Display" panose="00000500000000000000" pitchFamily="2" charset="0"/>
              </a:rPr>
              <a:t> against those involved in Title IX cases.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1" i="0" u="none" strike="noStrike" cap="none" normalizeH="0" baseline="0" dirty="0">
                <a:ln>
                  <a:noFill/>
                </a:ln>
                <a:solidFill>
                  <a:schemeClr val="tx1"/>
                </a:solidFill>
                <a:effectLst/>
                <a:latin typeface="Seaford Display" panose="00000500000000000000" pitchFamily="2" charset="0"/>
              </a:rPr>
              <a:t>Understanding the legal definitions</a:t>
            </a:r>
            <a:r>
              <a:rPr kumimoji="0" lang="en-US" altLang="en-US" sz="2800" b="0" i="0" u="none" strike="noStrike" cap="none" normalizeH="0" baseline="0" dirty="0">
                <a:ln>
                  <a:noFill/>
                </a:ln>
                <a:solidFill>
                  <a:schemeClr val="tx1"/>
                </a:solidFill>
                <a:effectLst/>
                <a:latin typeface="Seaford Display" panose="00000500000000000000" pitchFamily="2" charset="0"/>
              </a:rPr>
              <a:t> of sexual harassment and sexual violence under Title IX versus the criminal code.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800" dirty="0">
              <a:latin typeface="Seaford Display" panose="00000500000000000000" pitchFamily="2" charset="0"/>
            </a:endParaRPr>
          </a:p>
          <a:p>
            <a:pPr eaLnBrk="0" fontAlgn="base" hangingPunct="0">
              <a:spcBef>
                <a:spcPct val="0"/>
              </a:spcBef>
              <a:spcAft>
                <a:spcPct val="0"/>
              </a:spcAft>
            </a:pPr>
            <a:r>
              <a:rPr lang="en-US" sz="4000" dirty="0">
                <a:solidFill>
                  <a:schemeClr val="accent2">
                    <a:lumMod val="75000"/>
                  </a:schemeClr>
                </a:solidFill>
                <a:latin typeface="Impact" panose="020B0806030902050204" pitchFamily="34" charset="0"/>
                <a:ea typeface="Garet Bold"/>
                <a:cs typeface="Garet Bold"/>
                <a:sym typeface="Garet Bold"/>
              </a:rPr>
              <a:t>Title IX is NOT: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Seaford Display" panose="00000500000000000000" pitchFamily="2" charset="0"/>
              </a:rPr>
              <a:t>Title IX is </a:t>
            </a:r>
            <a:r>
              <a:rPr kumimoji="0" lang="en-US" altLang="en-US" sz="2800" b="1" i="0" u="none" strike="noStrike" cap="none" normalizeH="0" baseline="0" dirty="0">
                <a:ln>
                  <a:noFill/>
                </a:ln>
                <a:solidFill>
                  <a:schemeClr val="tx1"/>
                </a:solidFill>
                <a:effectLst/>
                <a:latin typeface="Seaford Display" panose="00000500000000000000" pitchFamily="2" charset="0"/>
              </a:rPr>
              <a:t>not</a:t>
            </a:r>
            <a:r>
              <a:rPr kumimoji="0" lang="en-US" altLang="en-US" sz="2800" b="0" i="0" u="none" strike="noStrike" cap="none" normalizeH="0" baseline="0" dirty="0">
                <a:ln>
                  <a:noFill/>
                </a:ln>
                <a:solidFill>
                  <a:schemeClr val="tx1"/>
                </a:solidFill>
                <a:effectLst/>
                <a:latin typeface="Seaford Display" panose="00000500000000000000" pitchFamily="2" charset="0"/>
              </a:rPr>
              <a:t> a replacement for the </a:t>
            </a:r>
            <a:r>
              <a:rPr kumimoji="0" lang="en-US" altLang="en-US" sz="2800" b="1" i="0" u="none" strike="noStrike" cap="none" normalizeH="0" baseline="0" dirty="0">
                <a:ln>
                  <a:noFill/>
                </a:ln>
                <a:solidFill>
                  <a:schemeClr val="tx1"/>
                </a:solidFill>
                <a:effectLst/>
                <a:latin typeface="Seaford Display" panose="00000500000000000000" pitchFamily="2" charset="0"/>
              </a:rPr>
              <a:t>criminal justice system</a:t>
            </a:r>
            <a:r>
              <a:rPr kumimoji="0" lang="en-US" altLang="en-US" sz="2800" b="0" i="0" u="none" strike="noStrike" cap="none" normalizeH="0" baseline="0" dirty="0">
                <a:ln>
                  <a:noFill/>
                </a:ln>
                <a:solidFill>
                  <a:schemeClr val="tx1"/>
                </a:solidFill>
                <a:effectLst/>
                <a:latin typeface="Seaford Display" panose="00000500000000000000" pitchFamily="2" charset="0"/>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Seaford Display" panose="00000500000000000000" pitchFamily="2" charset="0"/>
              </a:rPr>
              <a:t>It is </a:t>
            </a:r>
            <a:r>
              <a:rPr kumimoji="0" lang="en-US" altLang="en-US" sz="2800" b="1" i="0" u="none" strike="noStrike" cap="none" normalizeH="0" baseline="0" dirty="0">
                <a:ln>
                  <a:noFill/>
                </a:ln>
                <a:solidFill>
                  <a:schemeClr val="tx1"/>
                </a:solidFill>
                <a:effectLst/>
                <a:latin typeface="Seaford Display" panose="00000500000000000000" pitchFamily="2" charset="0"/>
              </a:rPr>
              <a:t>not</a:t>
            </a:r>
            <a:r>
              <a:rPr kumimoji="0" lang="en-US" altLang="en-US" sz="2800" b="0" i="0" u="none" strike="noStrike" cap="none" normalizeH="0" baseline="0" dirty="0">
                <a:ln>
                  <a:noFill/>
                </a:ln>
                <a:solidFill>
                  <a:schemeClr val="tx1"/>
                </a:solidFill>
                <a:effectLst/>
                <a:latin typeface="Seaford Display" panose="00000500000000000000" pitchFamily="2" charset="0"/>
              </a:rPr>
              <a:t> dependent on whether a complainant chooses to file criminal charges.</a:t>
            </a:r>
          </a:p>
          <a:p>
            <a:pPr marR="0" lvl="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solidFill>
                <a:schemeClr val="tx1"/>
              </a:solidFill>
              <a:effectLst/>
              <a:latin typeface="Seaford Display" panose="00000500000000000000" pitchFamily="2" charset="0"/>
            </a:endParaRPr>
          </a:p>
          <a:p>
            <a:pPr marR="0" lvl="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Seaford Display" panose="00000500000000000000" pitchFamily="2" charset="0"/>
              </a:rPr>
              <a:t>Schools must still act under Title IX </a:t>
            </a:r>
            <a:r>
              <a:rPr kumimoji="0" lang="en-US" altLang="en-US" sz="2800" b="1" i="0" u="none" strike="noStrike" cap="none" normalizeH="0" baseline="0" dirty="0">
                <a:ln>
                  <a:noFill/>
                </a:ln>
                <a:solidFill>
                  <a:schemeClr val="tx1"/>
                </a:solidFill>
                <a:effectLst/>
                <a:latin typeface="Seaford Display" panose="00000500000000000000" pitchFamily="2" charset="0"/>
              </a:rPr>
              <a:t>even if police do not file charges</a:t>
            </a:r>
            <a:r>
              <a:rPr kumimoji="0" lang="en-US" altLang="en-US" sz="2800" b="0" i="0" u="none" strike="noStrike" cap="none" normalizeH="0" baseline="0" dirty="0">
                <a:ln>
                  <a:noFill/>
                </a:ln>
                <a:solidFill>
                  <a:schemeClr val="tx1"/>
                </a:solidFill>
                <a:effectLst/>
                <a:latin typeface="Seaford Display" panose="00000500000000000000" pitchFamily="2" charset="0"/>
              </a:rPr>
              <a:t>. </a:t>
            </a:r>
          </a:p>
          <a:p>
            <a:pPr marR="0" lvl="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solidFill>
                <a:schemeClr val="tx1"/>
              </a:solidFill>
              <a:effectLst/>
              <a:latin typeface="Seaford Display" panose="00000500000000000000" pitchFamily="2" charset="0"/>
            </a:endParaRPr>
          </a:p>
          <a:p>
            <a:pPr algn="just">
              <a:lnSpc>
                <a:spcPts val="2520"/>
              </a:lnSpc>
            </a:pPr>
            <a:endParaRPr lang="en-US" sz="1800" dirty="0">
              <a:solidFill>
                <a:srgbClr val="0F0E0E"/>
              </a:solidFill>
              <a:latin typeface="Garet Light"/>
              <a:ea typeface="Garet Light"/>
              <a:cs typeface="Garet Light"/>
              <a:sym typeface="Garet Light"/>
            </a:endParaRPr>
          </a:p>
          <a:p>
            <a:pPr algn="just">
              <a:lnSpc>
                <a:spcPts val="2520"/>
              </a:lnSpc>
            </a:pPr>
            <a:endParaRPr lang="en-US" dirty="0">
              <a:solidFill>
                <a:srgbClr val="0F0E0E"/>
              </a:solidFill>
              <a:latin typeface="Garet Light"/>
              <a:ea typeface="Garet Light"/>
              <a:cs typeface="Garet Light"/>
              <a:sym typeface="Garet Light"/>
            </a:endParaRPr>
          </a:p>
          <a:p>
            <a:pPr algn="just">
              <a:lnSpc>
                <a:spcPts val="2520"/>
              </a:lnSpc>
            </a:pPr>
            <a:endParaRPr lang="en-US" sz="1800" dirty="0">
              <a:solidFill>
                <a:srgbClr val="0F0E0E"/>
              </a:solidFill>
              <a:latin typeface="Garet Light"/>
              <a:ea typeface="Garet Light"/>
              <a:cs typeface="Garet Light"/>
              <a:sym typeface="Garet Light"/>
            </a:endParaRPr>
          </a:p>
        </p:txBody>
      </p:sp>
      <p:sp>
        <p:nvSpPr>
          <p:cNvPr id="11" name="TextBox 11"/>
          <p:cNvSpPr txBox="1"/>
          <p:nvPr/>
        </p:nvSpPr>
        <p:spPr>
          <a:xfrm>
            <a:off x="1126607" y="4424089"/>
            <a:ext cx="4797928" cy="3077766"/>
          </a:xfrm>
          <a:prstGeom prst="rect">
            <a:avLst/>
          </a:prstGeom>
        </p:spPr>
        <p:txBody>
          <a:bodyPr lIns="0" tIns="0" rIns="0" bIns="0" rtlCol="0" anchor="t">
            <a:spAutoFit/>
          </a:bodyPr>
          <a:lstStyle/>
          <a:p>
            <a:pPr algn="ctr">
              <a:lnSpc>
                <a:spcPts val="6039"/>
              </a:lnSpc>
            </a:pPr>
            <a:r>
              <a:rPr lang="en-US" sz="6100" dirty="0">
                <a:solidFill>
                  <a:srgbClr val="C79751"/>
                </a:solidFill>
                <a:latin typeface="Alta"/>
                <a:ea typeface="Alta"/>
                <a:cs typeface="Alta"/>
                <a:sym typeface="Alta"/>
              </a:rPr>
              <a:t>Title IX and law enforcement Partnership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bg1"/>
          </a:solidFill>
        </p:spPr>
        <p:txBody>
          <a:bodyPr/>
          <a:lstStyle/>
          <a:p>
            <a:endParaRPr lang="en-US" dirty="0"/>
          </a:p>
        </p:txBody>
      </p:sp>
      <p:grpSp>
        <p:nvGrpSpPr>
          <p:cNvPr id="3" name="Group 3"/>
          <p:cNvGrpSpPr/>
          <p:nvPr/>
        </p:nvGrpSpPr>
        <p:grpSpPr>
          <a:xfrm>
            <a:off x="-69239" y="0"/>
            <a:ext cx="10596159" cy="7938246"/>
            <a:chOff x="0" y="0"/>
            <a:chExt cx="14128213" cy="13716000"/>
          </a:xfrm>
        </p:grpSpPr>
        <p:sp>
          <p:nvSpPr>
            <p:cNvPr id="4" name="AutoShape 4"/>
            <p:cNvSpPr/>
            <p:nvPr/>
          </p:nvSpPr>
          <p:spPr>
            <a:xfrm>
              <a:off x="0"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sp>
          <p:nvSpPr>
            <p:cNvPr id="5" name="AutoShape 5"/>
            <p:cNvSpPr/>
            <p:nvPr/>
          </p:nvSpPr>
          <p:spPr>
            <a:xfrm>
              <a:off x="3563803"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sp>
          <p:nvSpPr>
            <p:cNvPr id="6" name="AutoShape 6"/>
            <p:cNvSpPr/>
            <p:nvPr/>
          </p:nvSpPr>
          <p:spPr>
            <a:xfrm>
              <a:off x="7127607"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sp>
          <p:nvSpPr>
            <p:cNvPr id="7" name="AutoShape 7"/>
            <p:cNvSpPr/>
            <p:nvPr/>
          </p:nvSpPr>
          <p:spPr>
            <a:xfrm>
              <a:off x="10691410"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grpSp>
      <p:grpSp>
        <p:nvGrpSpPr>
          <p:cNvPr id="8" name="Group 8"/>
          <p:cNvGrpSpPr/>
          <p:nvPr/>
        </p:nvGrpSpPr>
        <p:grpSpPr>
          <a:xfrm>
            <a:off x="10545117" y="2985958"/>
            <a:ext cx="8052572" cy="7246610"/>
            <a:chOff x="0" y="0"/>
            <a:chExt cx="2120842" cy="1908572"/>
          </a:xfrm>
          <a:solidFill>
            <a:schemeClr val="bg1"/>
          </a:solidFill>
        </p:grpSpPr>
        <p:sp>
          <p:nvSpPr>
            <p:cNvPr id="9" name="Freeform 9"/>
            <p:cNvSpPr/>
            <p:nvPr/>
          </p:nvSpPr>
          <p:spPr>
            <a:xfrm>
              <a:off x="0" y="0"/>
              <a:ext cx="2120842" cy="1908572"/>
            </a:xfrm>
            <a:custGeom>
              <a:avLst/>
              <a:gdLst/>
              <a:ahLst/>
              <a:cxnLst/>
              <a:rect l="l" t="t" r="r" b="b"/>
              <a:pathLst>
                <a:path w="2120842" h="1908572">
                  <a:moveTo>
                    <a:pt x="0" y="0"/>
                  </a:moveTo>
                  <a:lnTo>
                    <a:pt x="2120842" y="0"/>
                  </a:lnTo>
                  <a:lnTo>
                    <a:pt x="2120842" y="1908572"/>
                  </a:lnTo>
                  <a:lnTo>
                    <a:pt x="0" y="1908572"/>
                  </a:lnTo>
                  <a:close/>
                </a:path>
              </a:pathLst>
            </a:custGeom>
            <a:grpFill/>
          </p:spPr>
          <p:txBody>
            <a:bodyPr/>
            <a:lstStyle/>
            <a:p>
              <a:endParaRPr lang="en-US"/>
            </a:p>
          </p:txBody>
        </p:sp>
        <p:sp>
          <p:nvSpPr>
            <p:cNvPr id="10" name="TextBox 10"/>
            <p:cNvSpPr txBox="1"/>
            <p:nvPr/>
          </p:nvSpPr>
          <p:spPr>
            <a:xfrm>
              <a:off x="0" y="-76200"/>
              <a:ext cx="2120842" cy="1984772"/>
            </a:xfrm>
            <a:prstGeom prst="rect">
              <a:avLst/>
            </a:prstGeom>
            <a:grpFill/>
          </p:spPr>
          <p:txBody>
            <a:bodyPr lIns="50800" tIns="50800" rIns="50800" bIns="50800" rtlCol="0" anchor="ctr"/>
            <a:lstStyle/>
            <a:p>
              <a:pPr algn="ctr">
                <a:lnSpc>
                  <a:spcPts val="3500"/>
                </a:lnSpc>
              </a:pPr>
              <a:endParaRPr/>
            </a:p>
          </p:txBody>
        </p:sp>
      </p:grpSp>
      <p:sp>
        <p:nvSpPr>
          <p:cNvPr id="12" name="Freeform 12"/>
          <p:cNvSpPr/>
          <p:nvPr/>
        </p:nvSpPr>
        <p:spPr>
          <a:xfrm>
            <a:off x="16444653" y="0"/>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11363362" y="3117304"/>
            <a:ext cx="6416082" cy="2026196"/>
          </a:xfrm>
          <a:prstGeom prst="rect">
            <a:avLst/>
          </a:prstGeom>
        </p:spPr>
        <p:txBody>
          <a:bodyPr lIns="0" tIns="0" rIns="0" bIns="0" rtlCol="0" anchor="t">
            <a:spAutoFit/>
          </a:bodyPr>
          <a:lstStyle/>
          <a:p>
            <a:pPr algn="ctr">
              <a:lnSpc>
                <a:spcPts val="7920"/>
              </a:lnSpc>
            </a:pPr>
            <a:r>
              <a:rPr lang="en-US" sz="8000" dirty="0">
                <a:solidFill>
                  <a:srgbClr val="C29C3D"/>
                </a:solidFill>
                <a:latin typeface="Alta"/>
                <a:ea typeface="Alta"/>
                <a:cs typeface="Alta"/>
                <a:sym typeface="Alta"/>
              </a:rPr>
              <a:t>WHAT IS REPORTABLE? </a:t>
            </a:r>
          </a:p>
        </p:txBody>
      </p:sp>
      <p:sp>
        <p:nvSpPr>
          <p:cNvPr id="14" name="TextBox 14"/>
          <p:cNvSpPr txBox="1"/>
          <p:nvPr/>
        </p:nvSpPr>
        <p:spPr>
          <a:xfrm>
            <a:off x="11429425" y="4400988"/>
            <a:ext cx="5295287" cy="309700"/>
          </a:xfrm>
          <a:prstGeom prst="rect">
            <a:avLst/>
          </a:prstGeom>
        </p:spPr>
        <p:txBody>
          <a:bodyPr lIns="0" tIns="0" rIns="0" bIns="0" rtlCol="0" anchor="t">
            <a:spAutoFit/>
          </a:bodyPr>
          <a:lstStyle/>
          <a:p>
            <a:pPr algn="just">
              <a:lnSpc>
                <a:spcPts val="2520"/>
              </a:lnSpc>
            </a:pPr>
            <a:r>
              <a:rPr lang="en-US" sz="1800" dirty="0">
                <a:solidFill>
                  <a:srgbClr val="FFFFFF"/>
                </a:solidFill>
                <a:latin typeface="Garet Light"/>
                <a:ea typeface="Garet Light"/>
                <a:cs typeface="Garet Light"/>
                <a:sym typeface="Garet Light"/>
              </a:rPr>
              <a:t>If</a:t>
            </a:r>
          </a:p>
        </p:txBody>
      </p:sp>
      <p:sp>
        <p:nvSpPr>
          <p:cNvPr id="15" name="TextBox 15"/>
          <p:cNvSpPr txBox="1"/>
          <p:nvPr/>
        </p:nvSpPr>
        <p:spPr>
          <a:xfrm>
            <a:off x="147105" y="971550"/>
            <a:ext cx="2360191" cy="166152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Sexual</a:t>
            </a:r>
            <a:r>
              <a:rPr lang="en-US" sz="3210" dirty="0">
                <a:solidFill>
                  <a:srgbClr val="FFFFFF"/>
                </a:solidFill>
                <a:latin typeface="Impact" panose="020B0806030902050204" pitchFamily="34" charset="0"/>
                <a:ea typeface="Anton"/>
                <a:cs typeface="Anton"/>
                <a:sym typeface="Anton"/>
              </a:rPr>
              <a:t> </a:t>
            </a:r>
            <a:r>
              <a:rPr lang="en-US" sz="3210" dirty="0">
                <a:latin typeface="Impact" panose="020B0806030902050204" pitchFamily="34" charset="0"/>
                <a:ea typeface="Anton"/>
                <a:cs typeface="Anton"/>
                <a:sym typeface="Anton"/>
              </a:rPr>
              <a:t>Harassment</a:t>
            </a:r>
          </a:p>
          <a:p>
            <a:pPr algn="ctr">
              <a:lnSpc>
                <a:spcPts val="4495"/>
              </a:lnSpc>
            </a:pPr>
            <a:endParaRPr lang="en-US" sz="3210" dirty="0">
              <a:solidFill>
                <a:srgbClr val="FFFFFF"/>
              </a:solidFill>
              <a:latin typeface="Impact" panose="020B0806030902050204" pitchFamily="34" charset="0"/>
              <a:ea typeface="Anton"/>
              <a:cs typeface="Anton"/>
              <a:sym typeface="Anton"/>
            </a:endParaRPr>
          </a:p>
        </p:txBody>
      </p:sp>
      <p:sp>
        <p:nvSpPr>
          <p:cNvPr id="16" name="TextBox 16"/>
          <p:cNvSpPr txBox="1"/>
          <p:nvPr/>
        </p:nvSpPr>
        <p:spPr>
          <a:xfrm>
            <a:off x="-69239" y="3013822"/>
            <a:ext cx="2567010" cy="4924425"/>
          </a:xfrm>
          <a:prstGeom prst="rect">
            <a:avLst/>
          </a:prstGeom>
        </p:spPr>
        <p:txBody>
          <a:bodyPr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Creating a hostile environment</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Quid pro quo</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Indecent exposure</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Invasion of sexual privacy</a:t>
            </a:r>
          </a:p>
          <a:p>
            <a:pPr algn="l">
              <a:lnSpc>
                <a:spcPts val="3219"/>
              </a:lnSpc>
            </a:pPr>
            <a:endParaRPr lang="en-US" sz="2800" dirty="0">
              <a:latin typeface="Seaford Display" panose="00000500000000000000" pitchFamily="2" charset="0"/>
              <a:ea typeface="Canva Sans"/>
              <a:cs typeface="Canva Sans"/>
              <a:sym typeface="Canva Sans"/>
            </a:endParaRPr>
          </a:p>
        </p:txBody>
      </p:sp>
      <p:sp>
        <p:nvSpPr>
          <p:cNvPr id="17" name="TextBox 17"/>
          <p:cNvSpPr txBox="1"/>
          <p:nvPr/>
        </p:nvSpPr>
        <p:spPr>
          <a:xfrm>
            <a:off x="2816633" y="971550"/>
            <a:ext cx="2360191" cy="166152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Sexual Violence</a:t>
            </a:r>
          </a:p>
          <a:p>
            <a:pPr algn="ctr">
              <a:lnSpc>
                <a:spcPts val="4495"/>
              </a:lnSpc>
            </a:pPr>
            <a:endParaRPr lang="en-US" sz="3210" dirty="0">
              <a:latin typeface="Impact" panose="020B0806030902050204" pitchFamily="34" charset="0"/>
              <a:ea typeface="Anton"/>
              <a:cs typeface="Anton"/>
              <a:sym typeface="Anton"/>
            </a:endParaRPr>
          </a:p>
        </p:txBody>
      </p:sp>
      <p:sp>
        <p:nvSpPr>
          <p:cNvPr id="18" name="TextBox 18"/>
          <p:cNvSpPr txBox="1"/>
          <p:nvPr/>
        </p:nvSpPr>
        <p:spPr>
          <a:xfrm>
            <a:off x="5375074" y="971550"/>
            <a:ext cx="2360191" cy="169495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Unequal Treatment</a:t>
            </a:r>
          </a:p>
          <a:p>
            <a:pPr algn="ctr">
              <a:lnSpc>
                <a:spcPts val="4495"/>
              </a:lnSpc>
            </a:pPr>
            <a:endParaRPr lang="en-US" sz="3210" dirty="0">
              <a:latin typeface="Anton"/>
              <a:ea typeface="Anton"/>
              <a:cs typeface="Anton"/>
              <a:sym typeface="Anton"/>
            </a:endParaRPr>
          </a:p>
        </p:txBody>
      </p:sp>
      <p:sp>
        <p:nvSpPr>
          <p:cNvPr id="19" name="TextBox 19"/>
          <p:cNvSpPr txBox="1"/>
          <p:nvPr/>
        </p:nvSpPr>
        <p:spPr>
          <a:xfrm>
            <a:off x="8155690" y="971550"/>
            <a:ext cx="2360191" cy="1694951"/>
          </a:xfrm>
          <a:prstGeom prst="rect">
            <a:avLst/>
          </a:prstGeom>
        </p:spPr>
        <p:txBody>
          <a:bodyPr lIns="0" tIns="0" rIns="0" bIns="0" rtlCol="0" anchor="t">
            <a:spAutoFit/>
          </a:bodyPr>
          <a:lstStyle/>
          <a:p>
            <a:pPr algn="ctr">
              <a:lnSpc>
                <a:spcPts val="4495"/>
              </a:lnSpc>
            </a:pPr>
            <a:r>
              <a:rPr lang="en-US" sz="3210" dirty="0">
                <a:latin typeface="Anton"/>
                <a:ea typeface="Anton"/>
                <a:cs typeface="Anton"/>
                <a:sym typeface="Anton"/>
              </a:rPr>
              <a:t>Compliance</a:t>
            </a:r>
            <a:r>
              <a:rPr lang="en-US" sz="3210" dirty="0">
                <a:solidFill>
                  <a:srgbClr val="FFFFFF"/>
                </a:solidFill>
                <a:latin typeface="Anton"/>
                <a:ea typeface="Anton"/>
                <a:cs typeface="Anton"/>
                <a:sym typeface="Anton"/>
              </a:rPr>
              <a:t> </a:t>
            </a:r>
            <a:r>
              <a:rPr lang="en-US" sz="3210" dirty="0">
                <a:latin typeface="Anton"/>
                <a:ea typeface="Anton"/>
                <a:cs typeface="Anton"/>
                <a:sym typeface="Anton"/>
              </a:rPr>
              <a:t>Failures</a:t>
            </a:r>
          </a:p>
          <a:p>
            <a:pPr algn="ctr">
              <a:lnSpc>
                <a:spcPts val="4495"/>
              </a:lnSpc>
            </a:pPr>
            <a:endParaRPr lang="en-US" sz="3210" dirty="0">
              <a:solidFill>
                <a:srgbClr val="FFFFFF"/>
              </a:solidFill>
              <a:latin typeface="Anton"/>
              <a:ea typeface="Anton"/>
              <a:cs typeface="Anton"/>
              <a:sym typeface="Anton"/>
            </a:endParaRPr>
          </a:p>
        </p:txBody>
      </p:sp>
      <p:sp>
        <p:nvSpPr>
          <p:cNvPr id="20" name="TextBox 20"/>
          <p:cNvSpPr txBox="1"/>
          <p:nvPr/>
        </p:nvSpPr>
        <p:spPr>
          <a:xfrm>
            <a:off x="2576477" y="3023347"/>
            <a:ext cx="2567010" cy="3282950"/>
          </a:xfrm>
          <a:prstGeom prst="rect">
            <a:avLst/>
          </a:prstGeom>
        </p:spPr>
        <p:txBody>
          <a:bodyPr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Intimate partner violence</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Sexual assault</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Stalking</a:t>
            </a:r>
          </a:p>
          <a:p>
            <a:pPr algn="l">
              <a:lnSpc>
                <a:spcPts val="3219"/>
              </a:lnSpc>
            </a:pPr>
            <a:endParaRPr lang="en-US" sz="2800" dirty="0">
              <a:latin typeface="Seaford Display" panose="00000500000000000000" pitchFamily="2" charset="0"/>
              <a:ea typeface="Canva Sans"/>
              <a:cs typeface="Canva Sans"/>
              <a:sym typeface="Canva Sans"/>
            </a:endParaRPr>
          </a:p>
        </p:txBody>
      </p:sp>
      <p:sp>
        <p:nvSpPr>
          <p:cNvPr id="21" name="TextBox 21"/>
          <p:cNvSpPr txBox="1"/>
          <p:nvPr/>
        </p:nvSpPr>
        <p:spPr>
          <a:xfrm>
            <a:off x="5143487" y="3023347"/>
            <a:ext cx="2631875" cy="4103688"/>
          </a:xfrm>
          <a:prstGeom prst="rect">
            <a:avLst/>
          </a:prstGeom>
        </p:spPr>
        <p:txBody>
          <a:bodyPr wrap="square"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Unfair hiring</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Pay inequities</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Discrimination based on pregnancy or lactation needs</a:t>
            </a:r>
          </a:p>
          <a:p>
            <a:pPr algn="l">
              <a:lnSpc>
                <a:spcPts val="3219"/>
              </a:lnSpc>
            </a:pPr>
            <a:endParaRPr lang="en-US" sz="2800" dirty="0">
              <a:latin typeface="Seaford Display" panose="00000500000000000000" pitchFamily="2" charset="0"/>
              <a:ea typeface="Canva Sans"/>
              <a:cs typeface="Canva Sans"/>
              <a:sym typeface="Canva Sans"/>
            </a:endParaRPr>
          </a:p>
        </p:txBody>
      </p:sp>
      <p:sp>
        <p:nvSpPr>
          <p:cNvPr id="22" name="TextBox 22"/>
          <p:cNvSpPr txBox="1"/>
          <p:nvPr/>
        </p:nvSpPr>
        <p:spPr>
          <a:xfrm>
            <a:off x="7860495" y="3013821"/>
            <a:ext cx="2567010" cy="4924425"/>
          </a:xfrm>
          <a:prstGeom prst="rect">
            <a:avLst/>
          </a:prstGeom>
        </p:spPr>
        <p:txBody>
          <a:bodyPr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Failure to report</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Retaliation based on someone reporting</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Failure to follow no-contact orders</a:t>
            </a:r>
          </a:p>
          <a:p>
            <a:pPr algn="l">
              <a:lnSpc>
                <a:spcPts val="3219"/>
              </a:lnSpc>
            </a:pPr>
            <a:endParaRPr lang="en-US" sz="2800" dirty="0">
              <a:latin typeface="Seaford Display" panose="00000500000000000000" pitchFamily="2" charset="0"/>
              <a:ea typeface="Canva Sans"/>
              <a:cs typeface="Canva Sans"/>
              <a:sym typeface="Canva Sans"/>
            </a:endParaRPr>
          </a:p>
        </p:txBody>
      </p:sp>
      <p:sp>
        <p:nvSpPr>
          <p:cNvPr id="11" name="TextBox 10">
            <a:extLst>
              <a:ext uri="{FF2B5EF4-FFF2-40B4-BE49-F238E27FC236}">
                <a16:creationId xmlns:a16="http://schemas.microsoft.com/office/drawing/2014/main" id="{A74189D9-3CFE-CC58-E6C4-7D4691B6ACD9}"/>
              </a:ext>
            </a:extLst>
          </p:cNvPr>
          <p:cNvSpPr txBox="1"/>
          <p:nvPr/>
        </p:nvSpPr>
        <p:spPr>
          <a:xfrm>
            <a:off x="381469" y="8193471"/>
            <a:ext cx="10481481" cy="1631216"/>
          </a:xfrm>
          <a:prstGeom prst="rect">
            <a:avLst/>
          </a:prstGeom>
          <a:noFill/>
        </p:spPr>
        <p:txBody>
          <a:bodyPr wrap="square" rtlCol="0">
            <a:spAutoFit/>
          </a:bodyPr>
          <a:lstStyle/>
          <a:p>
            <a:r>
              <a:rPr lang="en-US" sz="2800" dirty="0">
                <a:latin typeface="Impact" panose="020B0806030902050204" pitchFamily="34" charset="0"/>
              </a:rPr>
              <a:t>What This Means for Campus Police</a:t>
            </a:r>
          </a:p>
          <a:p>
            <a:pPr marL="285750" indent="-285750">
              <a:buFont typeface="Arial" panose="020B0604020202020204" pitchFamily="34" charset="0"/>
              <a:buChar char="•"/>
            </a:pPr>
            <a:r>
              <a:rPr lang="en-US" dirty="0">
                <a:latin typeface="Seaford Display" panose="00000500000000000000" pitchFamily="2" charset="0"/>
              </a:rPr>
              <a:t>Not all Title IX violations are crimes, but all Title IX reports must be addressed.</a:t>
            </a:r>
          </a:p>
          <a:p>
            <a:pPr marL="285750" indent="-285750">
              <a:buFont typeface="Arial" panose="020B0604020202020204" pitchFamily="34" charset="0"/>
              <a:buChar char="•"/>
            </a:pPr>
            <a:r>
              <a:rPr lang="en-US" dirty="0">
                <a:latin typeface="Seaford Display" panose="00000500000000000000" pitchFamily="2" charset="0"/>
              </a:rPr>
              <a:t>Campus PD must report incidents to the Title IX Office, even if a crime is not pursued.</a:t>
            </a:r>
          </a:p>
          <a:p>
            <a:pPr marL="285750" indent="-285750">
              <a:buFont typeface="Arial" panose="020B0604020202020204" pitchFamily="34" charset="0"/>
              <a:buChar char="•"/>
            </a:pPr>
            <a:r>
              <a:rPr lang="en-US" dirty="0">
                <a:latin typeface="Seaford Display" panose="00000500000000000000" pitchFamily="2" charset="0"/>
              </a:rPr>
              <a:t>Consent matters – Just because someone didn’t say "no" does not mean they said "yes."</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8"/>
          <p:cNvGrpSpPr/>
          <p:nvPr/>
        </p:nvGrpSpPr>
        <p:grpSpPr>
          <a:xfrm>
            <a:off x="424270" y="4373520"/>
            <a:ext cx="6620205" cy="5568282"/>
            <a:chOff x="0" y="0"/>
            <a:chExt cx="2120842" cy="1908572"/>
          </a:xfrm>
        </p:grpSpPr>
        <p:sp>
          <p:nvSpPr>
            <p:cNvPr id="9" name="Freeform 9"/>
            <p:cNvSpPr/>
            <p:nvPr/>
          </p:nvSpPr>
          <p:spPr>
            <a:xfrm>
              <a:off x="0" y="0"/>
              <a:ext cx="2120842" cy="1908572"/>
            </a:xfrm>
            <a:custGeom>
              <a:avLst/>
              <a:gdLst/>
              <a:ahLst/>
              <a:cxnLst/>
              <a:rect l="l" t="t" r="r" b="b"/>
              <a:pathLst>
                <a:path w="2120842" h="1908572">
                  <a:moveTo>
                    <a:pt x="0" y="0"/>
                  </a:moveTo>
                  <a:lnTo>
                    <a:pt x="2120842" y="0"/>
                  </a:lnTo>
                  <a:lnTo>
                    <a:pt x="2120842" y="1908572"/>
                  </a:lnTo>
                  <a:lnTo>
                    <a:pt x="0" y="1908572"/>
                  </a:lnTo>
                  <a:close/>
                </a:path>
              </a:pathLst>
            </a:custGeom>
            <a:solidFill>
              <a:srgbClr val="C79751"/>
            </a:solidFill>
          </p:spPr>
          <p:txBody>
            <a:bodyPr/>
            <a:lstStyle/>
            <a:p>
              <a:endParaRPr lang="en-US"/>
            </a:p>
          </p:txBody>
        </p:sp>
        <p:sp>
          <p:nvSpPr>
            <p:cNvPr id="10" name="TextBox 10"/>
            <p:cNvSpPr txBox="1"/>
            <p:nvPr/>
          </p:nvSpPr>
          <p:spPr>
            <a:xfrm>
              <a:off x="0" y="-76200"/>
              <a:ext cx="2120842" cy="1984772"/>
            </a:xfrm>
            <a:prstGeom prst="rect">
              <a:avLst/>
            </a:prstGeom>
            <a:solidFill>
              <a:schemeClr val="accent2">
                <a:lumMod val="50000"/>
              </a:schemeClr>
            </a:solidFill>
          </p:spPr>
          <p:txBody>
            <a:bodyPr lIns="50800" tIns="50800" rIns="50800" bIns="50800" rtlCol="0" anchor="ctr"/>
            <a:lstStyle/>
            <a:p>
              <a:pPr algn="ctr">
                <a:lnSpc>
                  <a:spcPts val="3500"/>
                </a:lnSpc>
              </a:pPr>
              <a:endParaRPr/>
            </a:p>
          </p:txBody>
        </p:sp>
      </p:grpSp>
      <p:sp>
        <p:nvSpPr>
          <p:cNvPr id="12" name="Freeform 12"/>
          <p:cNvSpPr/>
          <p:nvPr/>
        </p:nvSpPr>
        <p:spPr>
          <a:xfrm>
            <a:off x="-5866" y="144684"/>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1623428" y="1949494"/>
            <a:ext cx="6416082" cy="2026196"/>
          </a:xfrm>
          <a:prstGeom prst="rect">
            <a:avLst/>
          </a:prstGeom>
        </p:spPr>
        <p:txBody>
          <a:bodyPr lIns="0" tIns="0" rIns="0" bIns="0" rtlCol="0" anchor="t">
            <a:spAutoFit/>
          </a:bodyPr>
          <a:lstStyle/>
          <a:p>
            <a:pPr>
              <a:lnSpc>
                <a:spcPts val="7920"/>
              </a:lnSpc>
            </a:pPr>
            <a:r>
              <a:rPr lang="en-US" sz="8000" dirty="0">
                <a:solidFill>
                  <a:srgbClr val="C29C3D"/>
                </a:solidFill>
                <a:latin typeface="Alta"/>
                <a:ea typeface="Calibri"/>
                <a:cs typeface="Calibri"/>
                <a:sym typeface="Alta"/>
              </a:rPr>
              <a:t>What is Consent?</a:t>
            </a:r>
            <a:endParaRPr lang="en-US" sz="8000" dirty="0">
              <a:solidFill>
                <a:srgbClr val="C29C3D"/>
              </a:solidFill>
              <a:latin typeface="Alta"/>
              <a:ea typeface="Calibri"/>
              <a:cs typeface="Calibri"/>
            </a:endParaRPr>
          </a:p>
        </p:txBody>
      </p:sp>
      <p:sp>
        <p:nvSpPr>
          <p:cNvPr id="14" name="TextBox 14"/>
          <p:cNvSpPr txBox="1"/>
          <p:nvPr/>
        </p:nvSpPr>
        <p:spPr>
          <a:xfrm>
            <a:off x="1084551" y="4936317"/>
            <a:ext cx="5295287" cy="2846292"/>
          </a:xfrm>
          <a:prstGeom prst="rect">
            <a:avLst/>
          </a:prstGeom>
        </p:spPr>
        <p:txBody>
          <a:bodyPr lIns="0" tIns="0" rIns="0" bIns="0" rtlCol="0" anchor="t">
            <a:spAutoFit/>
          </a:bodyPr>
          <a:lstStyle/>
          <a:p>
            <a:r>
              <a:rPr lang="en-US" sz="3600" b="1" dirty="0">
                <a:solidFill>
                  <a:schemeClr val="bg1"/>
                </a:solidFill>
                <a:latin typeface="Seaford Display"/>
                <a:ea typeface="Calibri"/>
                <a:cs typeface="Calibri"/>
                <a:sym typeface="Garet Light"/>
              </a:rPr>
              <a:t>Definition</a:t>
            </a:r>
            <a:r>
              <a:rPr lang="en-US" sz="3600" dirty="0">
                <a:solidFill>
                  <a:schemeClr val="bg1"/>
                </a:solidFill>
                <a:latin typeface="Seaford Display"/>
                <a:ea typeface="Calibri"/>
                <a:cs typeface="Calibri"/>
                <a:sym typeface="Garet Light"/>
              </a:rPr>
              <a:t>: Consent is an informed, enthusiastic, and ongoing agreement to engage in a specific activity.</a:t>
            </a:r>
            <a:endParaRPr lang="en-US"/>
          </a:p>
          <a:p>
            <a:pPr algn="just">
              <a:lnSpc>
                <a:spcPts val="2520"/>
              </a:lnSpc>
            </a:pPr>
            <a:endParaRPr lang="en-US" sz="1800" dirty="0">
              <a:solidFill>
                <a:srgbClr val="FFFFFF"/>
              </a:solidFill>
              <a:latin typeface="Garet Light"/>
              <a:ea typeface="Garet Light"/>
              <a:cs typeface="Garet Light"/>
            </a:endParaRPr>
          </a:p>
          <a:p>
            <a:pPr algn="just">
              <a:lnSpc>
                <a:spcPts val="2520"/>
              </a:lnSpc>
            </a:pPr>
            <a:endParaRPr lang="en-US" sz="1800" dirty="0">
              <a:solidFill>
                <a:srgbClr val="FFFFFF"/>
              </a:solidFill>
              <a:latin typeface="Garet Light"/>
              <a:ea typeface="Garet Light"/>
              <a:cs typeface="Garet Light"/>
              <a:sym typeface="Garet Light"/>
            </a:endParaRPr>
          </a:p>
        </p:txBody>
      </p:sp>
      <p:sp>
        <p:nvSpPr>
          <p:cNvPr id="23" name="Freeform 9">
            <a:extLst>
              <a:ext uri="{FF2B5EF4-FFF2-40B4-BE49-F238E27FC236}">
                <a16:creationId xmlns:a16="http://schemas.microsoft.com/office/drawing/2014/main" id="{5B7FC674-0FAB-4D79-812C-B65BA19D87D6}"/>
              </a:ext>
            </a:extLst>
          </p:cNvPr>
          <p:cNvSpPr/>
          <p:nvPr/>
        </p:nvSpPr>
        <p:spPr>
          <a:xfrm>
            <a:off x="8317241" y="142010"/>
            <a:ext cx="9470470" cy="9966659"/>
          </a:xfrm>
          <a:custGeom>
            <a:avLst/>
            <a:gdLst/>
            <a:ahLst/>
            <a:cxnLst/>
            <a:rect l="l" t="t" r="r" b="b"/>
            <a:pathLst>
              <a:path w="2120842" h="1908572">
                <a:moveTo>
                  <a:pt x="0" y="0"/>
                </a:moveTo>
                <a:lnTo>
                  <a:pt x="2120842" y="0"/>
                </a:lnTo>
                <a:lnTo>
                  <a:pt x="2120842" y="1908572"/>
                </a:lnTo>
                <a:lnTo>
                  <a:pt x="0" y="1908572"/>
                </a:lnTo>
                <a:close/>
              </a:path>
            </a:pathLst>
          </a:custGeom>
          <a:solidFill>
            <a:schemeClr val="accent2">
              <a:lumMod val="50000"/>
            </a:schemeClr>
          </a:solidFill>
        </p:spPr>
        <p:txBody>
          <a:bodyPr/>
          <a:lstStyle/>
          <a:p>
            <a:endParaRPr lang="en-US"/>
          </a:p>
        </p:txBody>
      </p:sp>
      <p:sp>
        <p:nvSpPr>
          <p:cNvPr id="24" name="TextBox 23">
            <a:extLst>
              <a:ext uri="{FF2B5EF4-FFF2-40B4-BE49-F238E27FC236}">
                <a16:creationId xmlns:a16="http://schemas.microsoft.com/office/drawing/2014/main" id="{6503FE18-3208-A2EC-CC2F-AF427C550FC1}"/>
              </a:ext>
            </a:extLst>
          </p:cNvPr>
          <p:cNvSpPr txBox="1"/>
          <p:nvPr/>
        </p:nvSpPr>
        <p:spPr>
          <a:xfrm>
            <a:off x="8943534" y="401976"/>
            <a:ext cx="8218025" cy="9879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b="1" dirty="0">
                <a:solidFill>
                  <a:schemeClr val="bg1"/>
                </a:solidFill>
                <a:latin typeface="Seaford Display"/>
                <a:ea typeface="Calibri"/>
                <a:cs typeface="Calibri"/>
              </a:rPr>
              <a:t>Key Principles:</a:t>
            </a:r>
          </a:p>
          <a:p>
            <a:pPr marL="742950" lvl="1" indent="-285750">
              <a:buFont typeface="Wingdings"/>
              <a:buChar char="§"/>
            </a:pPr>
            <a:r>
              <a:rPr lang="en-US" sz="2000" dirty="0">
                <a:solidFill>
                  <a:schemeClr val="bg1"/>
                </a:solidFill>
                <a:latin typeface="Seaford Display"/>
                <a:ea typeface="Calibri"/>
                <a:cs typeface="Calibri"/>
              </a:rPr>
              <a:t>Freely given</a:t>
            </a:r>
          </a:p>
          <a:p>
            <a:pPr marL="742950" lvl="1" indent="-285750">
              <a:buFont typeface="Wingdings"/>
              <a:buChar char="§"/>
            </a:pPr>
            <a:r>
              <a:rPr lang="en-US" sz="2000" dirty="0">
                <a:solidFill>
                  <a:schemeClr val="bg1"/>
                </a:solidFill>
                <a:latin typeface="Seaford Display"/>
                <a:ea typeface="Calibri"/>
                <a:cs typeface="Calibri"/>
              </a:rPr>
              <a:t>Reversible</a:t>
            </a:r>
          </a:p>
          <a:p>
            <a:pPr marL="742950" lvl="1" indent="-285750">
              <a:buFont typeface="Wingdings"/>
              <a:buChar char="§"/>
            </a:pPr>
            <a:r>
              <a:rPr lang="en-US" sz="2000" dirty="0">
                <a:solidFill>
                  <a:schemeClr val="bg1"/>
                </a:solidFill>
                <a:latin typeface="Seaford Display"/>
                <a:ea typeface="Calibri"/>
                <a:cs typeface="Calibri"/>
              </a:rPr>
              <a:t>Informed</a:t>
            </a:r>
          </a:p>
          <a:p>
            <a:pPr marL="742950" lvl="1" indent="-285750">
              <a:buFont typeface="Wingdings"/>
              <a:buChar char="§"/>
            </a:pPr>
            <a:r>
              <a:rPr lang="en-US" sz="2000" dirty="0">
                <a:solidFill>
                  <a:schemeClr val="bg1"/>
                </a:solidFill>
                <a:latin typeface="Seaford Display"/>
                <a:ea typeface="Calibri"/>
                <a:cs typeface="Calibri"/>
              </a:rPr>
              <a:t>Enthusiastic</a:t>
            </a:r>
          </a:p>
          <a:p>
            <a:pPr marL="742950" lvl="1" indent="-285750">
              <a:buFont typeface="Wingdings"/>
              <a:buChar char="§"/>
            </a:pPr>
            <a:r>
              <a:rPr lang="en-US" sz="2000" dirty="0">
                <a:solidFill>
                  <a:schemeClr val="bg1"/>
                </a:solidFill>
                <a:latin typeface="Seaford Display"/>
                <a:ea typeface="Calibri"/>
                <a:cs typeface="Calibri"/>
              </a:rPr>
              <a:t>Specific</a:t>
            </a:r>
          </a:p>
          <a:p>
            <a:endParaRPr lang="en-US" sz="2000" dirty="0">
              <a:solidFill>
                <a:schemeClr val="bg1"/>
              </a:solidFill>
              <a:latin typeface="Seaford Display"/>
              <a:ea typeface="Calibri"/>
              <a:cs typeface="Calibri"/>
            </a:endParaRPr>
          </a:p>
          <a:p>
            <a:r>
              <a:rPr lang="en-US" sz="2000" b="1" dirty="0">
                <a:solidFill>
                  <a:schemeClr val="bg1"/>
                </a:solidFill>
                <a:latin typeface="Seaford Display"/>
                <a:ea typeface="Calibri"/>
                <a:cs typeface="Calibri"/>
              </a:rPr>
              <a:t>Consent in Context</a:t>
            </a:r>
            <a:endParaRPr lang="en-US" sz="2000" dirty="0">
              <a:solidFill>
                <a:schemeClr val="bg1"/>
              </a:solidFill>
              <a:latin typeface="Seaford Display"/>
              <a:ea typeface="Calibri"/>
              <a:cs typeface="Calibri"/>
            </a:endParaRPr>
          </a:p>
          <a:p>
            <a:pPr marL="285750" indent="-285750">
              <a:buFont typeface="Arial,Sans-Serif"/>
              <a:buChar char="•"/>
            </a:pPr>
            <a:r>
              <a:rPr lang="en-US" sz="2000" dirty="0">
                <a:solidFill>
                  <a:schemeClr val="bg1"/>
                </a:solidFill>
                <a:latin typeface="Seaford Display"/>
                <a:ea typeface="Calibri"/>
                <a:cs typeface="Calibri"/>
              </a:rPr>
              <a:t>Verbal vs. Non-Verbal:</a:t>
            </a:r>
          </a:p>
          <a:p>
            <a:pPr marL="800100" lvl="1" indent="-342900">
              <a:buFont typeface="Wingdings"/>
              <a:buChar char="§"/>
            </a:pPr>
            <a:r>
              <a:rPr lang="en-US" sz="2000" dirty="0">
                <a:solidFill>
                  <a:schemeClr val="bg1"/>
                </a:solidFill>
                <a:latin typeface="Seaford Display"/>
                <a:ea typeface="Calibri"/>
                <a:cs typeface="Calibri"/>
              </a:rPr>
              <a:t>Verbal: Clearly saying “Yes” or expressing agreement.</a:t>
            </a:r>
          </a:p>
          <a:p>
            <a:pPr marL="742950" lvl="1" indent="-285750">
              <a:buFont typeface="Wingdings"/>
              <a:buChar char="§"/>
            </a:pPr>
            <a:r>
              <a:rPr lang="en-US" sz="2000" dirty="0">
                <a:solidFill>
                  <a:schemeClr val="bg1"/>
                </a:solidFill>
                <a:latin typeface="Seaford Display"/>
                <a:ea typeface="Calibri"/>
                <a:cs typeface="Calibri"/>
              </a:rPr>
              <a:t>Non-verbal: Body language that aligns with enthusiastic participation.</a:t>
            </a:r>
          </a:p>
          <a:p>
            <a:pPr marL="285750" indent="-285750">
              <a:buFont typeface="Arial,Sans-Serif"/>
              <a:buChar char="•"/>
            </a:pPr>
            <a:r>
              <a:rPr lang="en-US" sz="2000" dirty="0">
                <a:solidFill>
                  <a:schemeClr val="bg1"/>
                </a:solidFill>
                <a:latin typeface="Seaford Display"/>
                <a:ea typeface="Calibri"/>
                <a:cs typeface="Calibri"/>
              </a:rPr>
              <a:t>What Consent is NOT:</a:t>
            </a:r>
          </a:p>
          <a:p>
            <a:pPr marL="742950" lvl="1" indent="-285750">
              <a:buFont typeface="Wingdings"/>
              <a:buChar char="§"/>
            </a:pPr>
            <a:r>
              <a:rPr lang="en-US" sz="2000" dirty="0">
                <a:solidFill>
                  <a:schemeClr val="bg1"/>
                </a:solidFill>
                <a:latin typeface="Seaford Display"/>
                <a:ea typeface="Calibri"/>
                <a:cs typeface="Calibri"/>
              </a:rPr>
              <a:t>Silence or lack of resistance.</a:t>
            </a:r>
          </a:p>
          <a:p>
            <a:pPr marL="742950" lvl="1" indent="-285750">
              <a:buFont typeface="Wingdings"/>
              <a:buChar char="§"/>
            </a:pPr>
            <a:r>
              <a:rPr lang="en-US" sz="2000" dirty="0">
                <a:solidFill>
                  <a:schemeClr val="bg1"/>
                </a:solidFill>
                <a:latin typeface="Seaford Display"/>
                <a:ea typeface="Calibri"/>
                <a:cs typeface="Calibri"/>
              </a:rPr>
              <a:t>Coerced or manipulated agreement.</a:t>
            </a:r>
          </a:p>
          <a:p>
            <a:pPr marL="742950" lvl="1" indent="-285750">
              <a:buFont typeface="Wingdings"/>
              <a:buChar char="§"/>
            </a:pPr>
            <a:r>
              <a:rPr lang="en-US" sz="2000" dirty="0">
                <a:solidFill>
                  <a:schemeClr val="bg1"/>
                </a:solidFill>
                <a:latin typeface="Seaford Display"/>
                <a:ea typeface="Calibri"/>
                <a:cs typeface="Calibri"/>
              </a:rPr>
              <a:t>Assumed based on previous interactions.</a:t>
            </a:r>
          </a:p>
          <a:p>
            <a:endParaRPr lang="en-US" sz="2000" dirty="0">
              <a:solidFill>
                <a:schemeClr val="bg1"/>
              </a:solidFill>
              <a:latin typeface="Seaford Display"/>
              <a:ea typeface="Calibri"/>
              <a:cs typeface="Calibri"/>
            </a:endParaRPr>
          </a:p>
          <a:p>
            <a:r>
              <a:rPr lang="en-US" sz="2000" b="1" dirty="0">
                <a:solidFill>
                  <a:schemeClr val="bg1"/>
                </a:solidFill>
                <a:latin typeface="Seaford Display"/>
                <a:ea typeface="Calibri"/>
                <a:cs typeface="Calibri"/>
              </a:rPr>
              <a:t>Socialization and Consent</a:t>
            </a:r>
            <a:endParaRPr lang="en-US" sz="2000" dirty="0">
              <a:solidFill>
                <a:schemeClr val="bg1"/>
              </a:solidFill>
              <a:latin typeface="Seaford Display"/>
              <a:ea typeface="Calibri"/>
              <a:cs typeface="Calibri"/>
            </a:endParaRPr>
          </a:p>
          <a:p>
            <a:pPr marL="285750" indent="-285750">
              <a:buFont typeface="Arial,Sans-Serif"/>
              <a:buChar char="•"/>
            </a:pPr>
            <a:r>
              <a:rPr lang="en-US" sz="2000" dirty="0">
                <a:solidFill>
                  <a:schemeClr val="bg1"/>
                </a:solidFill>
                <a:latin typeface="Seaford Display"/>
                <a:ea typeface="Calibri"/>
                <a:cs typeface="Calibri"/>
              </a:rPr>
              <a:t>How Social Norms Affect Understanding:</a:t>
            </a:r>
          </a:p>
          <a:p>
            <a:pPr marL="742950" lvl="1" indent="-285750">
              <a:buFont typeface="Wingdings"/>
              <a:buChar char="§"/>
            </a:pPr>
            <a:r>
              <a:rPr lang="en-US" sz="2000" dirty="0">
                <a:solidFill>
                  <a:schemeClr val="bg1"/>
                </a:solidFill>
                <a:latin typeface="Seaford Display"/>
                <a:ea typeface="Calibri"/>
                <a:cs typeface="Calibri"/>
              </a:rPr>
              <a:t>Women’s Socialization:</a:t>
            </a:r>
          </a:p>
          <a:p>
            <a:pPr marL="1257300" lvl="2" indent="-342900">
              <a:buFont typeface="Wingdings"/>
              <a:buChar char="v"/>
            </a:pPr>
            <a:r>
              <a:rPr lang="en-US" sz="2000" dirty="0">
                <a:solidFill>
                  <a:schemeClr val="bg1"/>
                </a:solidFill>
                <a:latin typeface="Seaford Display"/>
                <a:ea typeface="Calibri"/>
                <a:cs typeface="Calibri"/>
              </a:rPr>
              <a:t>Research shows women are often socialized to prioritize others’ comfort over their own boundaries (Tolman, D. L. (2002). </a:t>
            </a:r>
            <a:r>
              <a:rPr lang="en-US" sz="2000" i="1" dirty="0">
                <a:solidFill>
                  <a:schemeClr val="bg1"/>
                </a:solidFill>
                <a:latin typeface="Seaford Display"/>
                <a:ea typeface="Calibri"/>
                <a:cs typeface="Calibri"/>
              </a:rPr>
              <a:t>Dilemmas of Desire: Teenage Girls Talk About Sexuality</a:t>
            </a:r>
            <a:r>
              <a:rPr lang="en-US" sz="2000" dirty="0">
                <a:solidFill>
                  <a:schemeClr val="bg1"/>
                </a:solidFill>
                <a:latin typeface="Seaford Display"/>
                <a:ea typeface="Calibri"/>
                <a:cs typeface="Calibri"/>
              </a:rPr>
              <a:t>).</a:t>
            </a:r>
          </a:p>
          <a:p>
            <a:pPr marL="1143000" lvl="2" indent="-228600">
              <a:buFont typeface="Wingdings"/>
              <a:buChar char="v"/>
            </a:pPr>
            <a:r>
              <a:rPr lang="en-US" sz="2000" dirty="0">
                <a:solidFill>
                  <a:schemeClr val="bg1"/>
                </a:solidFill>
                <a:latin typeface="Seaford Display"/>
                <a:ea typeface="Calibri"/>
                <a:cs typeface="Calibri"/>
              </a:rPr>
              <a:t>Social norms may discourage assertiveness, leading to ambiguity in expressing or withholding consent (Hirsch, J. S., &amp; Khan, S. (2020). </a:t>
            </a:r>
            <a:r>
              <a:rPr lang="en-US" sz="2000" i="1" dirty="0">
                <a:solidFill>
                  <a:schemeClr val="bg1"/>
                </a:solidFill>
                <a:latin typeface="Seaford Display"/>
                <a:ea typeface="Calibri"/>
                <a:cs typeface="Calibri"/>
              </a:rPr>
              <a:t>Sexual Citizens: A Landmark Study of Sex, Power, and Assault on Campus</a:t>
            </a:r>
            <a:r>
              <a:rPr lang="en-US" sz="2000" dirty="0">
                <a:solidFill>
                  <a:schemeClr val="bg1"/>
                </a:solidFill>
                <a:latin typeface="Seaford Display"/>
                <a:ea typeface="Calibri"/>
                <a:cs typeface="Calibri"/>
              </a:rPr>
              <a:t>).</a:t>
            </a:r>
          </a:p>
          <a:p>
            <a:pPr marL="742950" lvl="1" indent="-285750">
              <a:buFont typeface="Wingdings"/>
              <a:buChar char="§"/>
            </a:pPr>
            <a:r>
              <a:rPr lang="en-US" sz="2000" dirty="0">
                <a:solidFill>
                  <a:schemeClr val="bg1"/>
                </a:solidFill>
                <a:latin typeface="Seaford Display"/>
                <a:ea typeface="Calibri"/>
                <a:cs typeface="Calibri"/>
              </a:rPr>
              <a:t>Men’s Socialization:</a:t>
            </a:r>
          </a:p>
          <a:p>
            <a:pPr marL="1143000" lvl="2" indent="-228600">
              <a:buFont typeface="Wingdings"/>
              <a:buChar char="v"/>
            </a:pPr>
            <a:r>
              <a:rPr lang="en-US" sz="2000" dirty="0">
                <a:solidFill>
                  <a:schemeClr val="bg1"/>
                </a:solidFill>
                <a:latin typeface="Seaford Display"/>
                <a:ea typeface="Calibri"/>
                <a:cs typeface="Calibri"/>
              </a:rPr>
              <a:t>Expectations to “pursue” can create pressures that blur consent dynamics (Flood, M. (2019). </a:t>
            </a:r>
            <a:r>
              <a:rPr lang="en-US" sz="2000" i="1" dirty="0">
                <a:solidFill>
                  <a:schemeClr val="bg1"/>
                </a:solidFill>
                <a:latin typeface="Seaford Display"/>
                <a:ea typeface="Calibri"/>
                <a:cs typeface="Calibri"/>
              </a:rPr>
              <a:t>Engaging Men and Boys in Violence Prevention</a:t>
            </a:r>
            <a:r>
              <a:rPr lang="en-US" sz="2000" dirty="0">
                <a:solidFill>
                  <a:schemeClr val="bg1"/>
                </a:solidFill>
                <a:latin typeface="Seaford Display"/>
                <a:ea typeface="Calibri"/>
                <a:cs typeface="Calibri"/>
              </a:rPr>
              <a:t>).</a:t>
            </a:r>
          </a:p>
          <a:p>
            <a:endParaRPr lang="en-US" dirty="0">
              <a:solidFill>
                <a:schemeClr val="bg1"/>
              </a:solidFill>
              <a:ea typeface="Calibri"/>
              <a:cs typeface="Calibri"/>
            </a:endParaRPr>
          </a:p>
          <a:p>
            <a:pPr algn="l"/>
            <a:endParaRPr lang="en-US" dirty="0">
              <a:solidFill>
                <a:schemeClr val="bg1"/>
              </a:solidFill>
              <a:ea typeface="Calibri"/>
              <a:cs typeface="Calibri"/>
            </a:endParaRPr>
          </a:p>
        </p:txBody>
      </p:sp>
    </p:spTree>
    <p:extLst>
      <p:ext uri="{BB962C8B-B14F-4D97-AF65-F5344CB8AC3E}">
        <p14:creationId xmlns:p14="http://schemas.microsoft.com/office/powerpoint/2010/main" val="418091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214752" y="4074488"/>
            <a:ext cx="20194464" cy="6585815"/>
            <a:chOff x="0" y="0"/>
            <a:chExt cx="5318707" cy="1734536"/>
          </a:xfrm>
        </p:grpSpPr>
        <p:sp>
          <p:nvSpPr>
            <p:cNvPr id="3" name="Freeform 3"/>
            <p:cNvSpPr/>
            <p:nvPr/>
          </p:nvSpPr>
          <p:spPr>
            <a:xfrm>
              <a:off x="0" y="0"/>
              <a:ext cx="5318707" cy="1734536"/>
            </a:xfrm>
            <a:custGeom>
              <a:avLst/>
              <a:gdLst/>
              <a:ahLst/>
              <a:cxnLst/>
              <a:rect l="l" t="t" r="r" b="b"/>
              <a:pathLst>
                <a:path w="5318707" h="1734536">
                  <a:moveTo>
                    <a:pt x="0" y="0"/>
                  </a:moveTo>
                  <a:lnTo>
                    <a:pt x="5318707" y="0"/>
                  </a:lnTo>
                  <a:lnTo>
                    <a:pt x="5318707" y="1734536"/>
                  </a:lnTo>
                  <a:lnTo>
                    <a:pt x="0" y="1734536"/>
                  </a:lnTo>
                  <a:close/>
                </a:path>
              </a:pathLst>
            </a:custGeom>
            <a:solidFill>
              <a:schemeClr val="accent2">
                <a:lumMod val="50000"/>
              </a:schemeClr>
            </a:solidFill>
          </p:spPr>
          <p:txBody>
            <a:bodyPr/>
            <a:lstStyle/>
            <a:p>
              <a:endParaRPr lang="en-US" dirty="0"/>
            </a:p>
          </p:txBody>
        </p:sp>
        <p:sp>
          <p:nvSpPr>
            <p:cNvPr id="4" name="TextBox 4"/>
            <p:cNvSpPr txBox="1"/>
            <p:nvPr/>
          </p:nvSpPr>
          <p:spPr>
            <a:xfrm>
              <a:off x="0" y="-76200"/>
              <a:ext cx="5318707" cy="1810736"/>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0" y="4328936"/>
            <a:ext cx="7471021" cy="4116922"/>
            <a:chOff x="0" y="0"/>
            <a:chExt cx="1129402" cy="622360"/>
          </a:xfrm>
        </p:grpSpPr>
        <p:sp>
          <p:nvSpPr>
            <p:cNvPr id="6" name="Freeform 6"/>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2"/>
              <a:stretch>
                <a:fillRect t="-10452" b="-10452"/>
              </a:stretch>
            </a:blipFill>
          </p:spPr>
          <p:txBody>
            <a:bodyPr/>
            <a:lstStyle/>
            <a:p>
              <a:endParaRPr lang="en-US"/>
            </a:p>
          </p:txBody>
        </p:sp>
      </p:grpSp>
      <p:grpSp>
        <p:nvGrpSpPr>
          <p:cNvPr id="7" name="Group 7"/>
          <p:cNvGrpSpPr/>
          <p:nvPr/>
        </p:nvGrpSpPr>
        <p:grpSpPr>
          <a:xfrm>
            <a:off x="7673921" y="4328936"/>
            <a:ext cx="2941482" cy="4116922"/>
            <a:chOff x="0" y="0"/>
            <a:chExt cx="444667" cy="622360"/>
          </a:xfrm>
        </p:grpSpPr>
        <p:sp>
          <p:nvSpPr>
            <p:cNvPr id="8" name="Freeform 8"/>
            <p:cNvSpPr/>
            <p:nvPr/>
          </p:nvSpPr>
          <p:spPr>
            <a:xfrm>
              <a:off x="0" y="0"/>
              <a:ext cx="444667" cy="622360"/>
            </a:xfrm>
            <a:custGeom>
              <a:avLst/>
              <a:gdLst/>
              <a:ahLst/>
              <a:cxnLst/>
              <a:rect l="l" t="t" r="r" b="b"/>
              <a:pathLst>
                <a:path w="444667" h="622360">
                  <a:moveTo>
                    <a:pt x="0" y="0"/>
                  </a:moveTo>
                  <a:lnTo>
                    <a:pt x="444667" y="0"/>
                  </a:lnTo>
                  <a:lnTo>
                    <a:pt x="444667" y="622360"/>
                  </a:lnTo>
                  <a:lnTo>
                    <a:pt x="0" y="622360"/>
                  </a:lnTo>
                  <a:close/>
                </a:path>
              </a:pathLst>
            </a:custGeom>
            <a:blipFill>
              <a:blip r:embed="rId3"/>
              <a:stretch>
                <a:fillRect l="-55630" r="-55630"/>
              </a:stretch>
            </a:blipFill>
          </p:spPr>
          <p:txBody>
            <a:bodyPr/>
            <a:lstStyle/>
            <a:p>
              <a:endParaRPr lang="en-US"/>
            </a:p>
          </p:txBody>
        </p:sp>
      </p:grpSp>
      <p:grpSp>
        <p:nvGrpSpPr>
          <p:cNvPr id="9" name="Group 9"/>
          <p:cNvGrpSpPr/>
          <p:nvPr/>
        </p:nvGrpSpPr>
        <p:grpSpPr>
          <a:xfrm>
            <a:off x="10816979" y="4328936"/>
            <a:ext cx="7471021" cy="4116922"/>
            <a:chOff x="0" y="0"/>
            <a:chExt cx="1129402" cy="622360"/>
          </a:xfrm>
        </p:grpSpPr>
        <p:sp>
          <p:nvSpPr>
            <p:cNvPr id="10" name="Freeform 10"/>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4"/>
              <a:stretch>
                <a:fillRect t="-5802" b="-5802"/>
              </a:stretch>
            </a:blipFill>
          </p:spPr>
          <p:txBody>
            <a:bodyPr/>
            <a:lstStyle/>
            <a:p>
              <a:endParaRPr lang="en-US"/>
            </a:p>
          </p:txBody>
        </p:sp>
      </p:grpSp>
      <p:grpSp>
        <p:nvGrpSpPr>
          <p:cNvPr id="11" name="Group 11"/>
          <p:cNvGrpSpPr/>
          <p:nvPr/>
        </p:nvGrpSpPr>
        <p:grpSpPr>
          <a:xfrm>
            <a:off x="-443156" y="7998909"/>
            <a:ext cx="3324690" cy="1259391"/>
            <a:chOff x="0" y="0"/>
            <a:chExt cx="875639" cy="331691"/>
          </a:xfrm>
          <a:noFill/>
        </p:grpSpPr>
        <p:sp>
          <p:nvSpPr>
            <p:cNvPr id="12" name="Freeform 12"/>
            <p:cNvSpPr/>
            <p:nvPr/>
          </p:nvSpPr>
          <p:spPr>
            <a:xfrm>
              <a:off x="0" y="0"/>
              <a:ext cx="875639" cy="331691"/>
            </a:xfrm>
            <a:custGeom>
              <a:avLst/>
              <a:gdLst/>
              <a:ahLst/>
              <a:cxnLst/>
              <a:rect l="l" t="t" r="r" b="b"/>
              <a:pathLst>
                <a:path w="875639" h="331691">
                  <a:moveTo>
                    <a:pt x="0" y="0"/>
                  </a:moveTo>
                  <a:lnTo>
                    <a:pt x="875639" y="0"/>
                  </a:lnTo>
                  <a:lnTo>
                    <a:pt x="875639" y="331691"/>
                  </a:lnTo>
                  <a:lnTo>
                    <a:pt x="0" y="331691"/>
                  </a:lnTo>
                  <a:close/>
                </a:path>
              </a:pathLst>
            </a:custGeom>
            <a:grpFill/>
          </p:spPr>
          <p:txBody>
            <a:bodyPr/>
            <a:lstStyle/>
            <a:p>
              <a:endParaRPr lang="en-US"/>
            </a:p>
          </p:txBody>
        </p:sp>
        <p:sp>
          <p:nvSpPr>
            <p:cNvPr id="13" name="TextBox 13"/>
            <p:cNvSpPr txBox="1"/>
            <p:nvPr/>
          </p:nvSpPr>
          <p:spPr>
            <a:xfrm>
              <a:off x="0" y="-76200"/>
              <a:ext cx="875639" cy="407891"/>
            </a:xfrm>
            <a:prstGeom prst="rect">
              <a:avLst/>
            </a:prstGeom>
            <a:grpFill/>
          </p:spPr>
          <p:txBody>
            <a:bodyPr lIns="50800" tIns="50800" rIns="50800" bIns="50800" rtlCol="0" anchor="ctr"/>
            <a:lstStyle/>
            <a:p>
              <a:pPr algn="ctr">
                <a:lnSpc>
                  <a:spcPts val="3500"/>
                </a:lnSpc>
              </a:pPr>
              <a:endParaRPr/>
            </a:p>
          </p:txBody>
        </p:sp>
      </p:grpSp>
      <p:sp>
        <p:nvSpPr>
          <p:cNvPr id="14" name="Freeform 14"/>
          <p:cNvSpPr/>
          <p:nvPr/>
        </p:nvSpPr>
        <p:spPr>
          <a:xfrm>
            <a:off x="796200" y="8462972"/>
            <a:ext cx="1367774" cy="1367774"/>
          </a:xfrm>
          <a:custGeom>
            <a:avLst/>
            <a:gdLst/>
            <a:ahLst/>
            <a:cxnLst/>
            <a:rect l="l" t="t" r="r" b="b"/>
            <a:pathLst>
              <a:path w="1367774" h="1367774">
                <a:moveTo>
                  <a:pt x="0" y="0"/>
                </a:moveTo>
                <a:lnTo>
                  <a:pt x="1367774" y="0"/>
                </a:lnTo>
                <a:lnTo>
                  <a:pt x="1367774" y="1367774"/>
                </a:lnTo>
                <a:lnTo>
                  <a:pt x="0" y="1367774"/>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351298" y="464102"/>
            <a:ext cx="7461247" cy="3147061"/>
          </a:xfrm>
          <a:prstGeom prst="rect">
            <a:avLst/>
          </a:prstGeom>
        </p:spPr>
        <p:txBody>
          <a:bodyPr lIns="0" tIns="0" rIns="0" bIns="0" rtlCol="0" anchor="t">
            <a:spAutoFit/>
          </a:bodyPr>
          <a:lstStyle/>
          <a:p>
            <a:pPr algn="l">
              <a:lnSpc>
                <a:spcPts val="7920"/>
              </a:lnSpc>
            </a:pPr>
            <a:r>
              <a:rPr lang="en-US" sz="8000" dirty="0">
                <a:solidFill>
                  <a:srgbClr val="C79751"/>
                </a:solidFill>
                <a:latin typeface="Alta"/>
                <a:ea typeface="Alta"/>
                <a:cs typeface="Alta"/>
                <a:sym typeface="Alta"/>
              </a:rPr>
              <a:t>What is covered by title ix?</a:t>
            </a:r>
          </a:p>
        </p:txBody>
      </p:sp>
      <p:sp>
        <p:nvSpPr>
          <p:cNvPr id="16" name="TextBox 16"/>
          <p:cNvSpPr txBox="1"/>
          <p:nvPr/>
        </p:nvSpPr>
        <p:spPr>
          <a:xfrm>
            <a:off x="6038617" y="1535537"/>
            <a:ext cx="3983727" cy="2648738"/>
          </a:xfrm>
          <a:prstGeom prst="rect">
            <a:avLst/>
          </a:prstGeom>
        </p:spPr>
        <p:txBody>
          <a:bodyPr lIns="0" tIns="0" rIns="0" bIns="0" rtlCol="0" anchor="t">
            <a:spAutoFit/>
          </a:bodyPr>
          <a:lstStyle/>
          <a:p>
            <a:pPr algn="just">
              <a:lnSpc>
                <a:spcPts val="3639"/>
              </a:lnSpc>
            </a:pPr>
            <a:r>
              <a:rPr lang="en-US" sz="4000" dirty="0">
                <a:solidFill>
                  <a:schemeClr val="accent2">
                    <a:lumMod val="75000"/>
                  </a:schemeClr>
                </a:solidFill>
                <a:latin typeface="Impact" panose="020B0806030902050204" pitchFamily="34" charset="0"/>
                <a:ea typeface="Garet Bold"/>
                <a:cs typeface="Garet Bold"/>
                <a:sym typeface="Garet Bold"/>
              </a:rPr>
              <a:t>People:</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Students</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Faculty</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Staff</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Vendors/ Contractors</a:t>
            </a:r>
          </a:p>
          <a:p>
            <a:pPr algn="just">
              <a:lnSpc>
                <a:spcPts val="2520"/>
              </a:lnSpc>
            </a:pPr>
            <a:endParaRPr lang="en-US" sz="2599" dirty="0">
              <a:solidFill>
                <a:srgbClr val="212C28"/>
              </a:solidFill>
              <a:latin typeface="Garet Light"/>
              <a:ea typeface="Garet Light"/>
              <a:cs typeface="Garet Light"/>
              <a:sym typeface="Garet Light"/>
            </a:endParaRPr>
          </a:p>
        </p:txBody>
      </p:sp>
      <p:sp>
        <p:nvSpPr>
          <p:cNvPr id="17" name="TextBox 17"/>
          <p:cNvSpPr txBox="1"/>
          <p:nvPr/>
        </p:nvSpPr>
        <p:spPr>
          <a:xfrm>
            <a:off x="9176183" y="1534321"/>
            <a:ext cx="4953000" cy="2218556"/>
          </a:xfrm>
          <a:prstGeom prst="rect">
            <a:avLst/>
          </a:prstGeom>
        </p:spPr>
        <p:txBody>
          <a:bodyPr wrap="square" lIns="0" tIns="0" rIns="0" bIns="0" rtlCol="0" anchor="t">
            <a:spAutoFit/>
          </a:bodyPr>
          <a:lstStyle/>
          <a:p>
            <a:pPr algn="just">
              <a:lnSpc>
                <a:spcPts val="3639"/>
              </a:lnSpc>
            </a:pPr>
            <a:r>
              <a:rPr lang="en-US" sz="4000" dirty="0">
                <a:solidFill>
                  <a:schemeClr val="accent2">
                    <a:lumMod val="75000"/>
                  </a:schemeClr>
                </a:solidFill>
                <a:latin typeface="Impact" panose="020B0806030902050204" pitchFamily="34" charset="0"/>
                <a:ea typeface="Garet Bold"/>
                <a:cs typeface="Garet Bold"/>
                <a:sym typeface="Garet Bold"/>
              </a:rPr>
              <a:t>Places:</a:t>
            </a:r>
          </a:p>
          <a:p>
            <a:pPr marL="431801" lvl="1" indent="-215900">
              <a:lnSpc>
                <a:spcPts val="2800"/>
              </a:lnSpc>
              <a:buFont typeface="Arial"/>
              <a:buChar char="•"/>
            </a:pPr>
            <a:r>
              <a:rPr lang="en-US" sz="2800" dirty="0">
                <a:solidFill>
                  <a:srgbClr val="212C28"/>
                </a:solidFill>
                <a:latin typeface="Seaford Display" panose="00000500000000000000" pitchFamily="2" charset="0"/>
                <a:ea typeface="Garet"/>
                <a:cs typeface="Garet"/>
                <a:sym typeface="Garet"/>
              </a:rPr>
              <a:t>On campus and off campus</a:t>
            </a:r>
          </a:p>
          <a:p>
            <a:pPr marL="431801" lvl="1" indent="-215900">
              <a:lnSpc>
                <a:spcPts val="2800"/>
              </a:lnSpc>
              <a:buFont typeface="Arial"/>
              <a:buChar char="•"/>
            </a:pPr>
            <a:r>
              <a:rPr lang="en-US" sz="2800" dirty="0">
                <a:solidFill>
                  <a:srgbClr val="212C28"/>
                </a:solidFill>
                <a:latin typeface="Seaford Display" panose="00000500000000000000" pitchFamily="2" charset="0"/>
                <a:ea typeface="Garet"/>
                <a:cs typeface="Garet"/>
                <a:sym typeface="Garet"/>
              </a:rPr>
              <a:t>online if NVC controls the online vector</a:t>
            </a:r>
          </a:p>
          <a:p>
            <a:pPr marL="431801" lvl="1" indent="-215900" algn="just">
              <a:lnSpc>
                <a:spcPts val="2800"/>
              </a:lnSpc>
              <a:buFont typeface="Arial"/>
              <a:buChar char="•"/>
            </a:pPr>
            <a:endParaRPr lang="en-US" sz="2000" dirty="0">
              <a:solidFill>
                <a:srgbClr val="212C28"/>
              </a:solidFill>
              <a:latin typeface="Garet"/>
              <a:ea typeface="Garet"/>
              <a:cs typeface="Garet"/>
              <a:sym typeface="Garet"/>
            </a:endParaRPr>
          </a:p>
          <a:p>
            <a:pPr algn="just">
              <a:lnSpc>
                <a:spcPts val="2520"/>
              </a:lnSpc>
            </a:pPr>
            <a:endParaRPr lang="en-US" sz="2000" dirty="0">
              <a:solidFill>
                <a:srgbClr val="212C28"/>
              </a:solidFill>
              <a:latin typeface="Garet"/>
              <a:ea typeface="Garet"/>
              <a:cs typeface="Garet"/>
              <a:sym typeface="Garet"/>
            </a:endParaRPr>
          </a:p>
        </p:txBody>
      </p:sp>
      <p:sp>
        <p:nvSpPr>
          <p:cNvPr id="18" name="TextBox 16">
            <a:extLst>
              <a:ext uri="{FF2B5EF4-FFF2-40B4-BE49-F238E27FC236}">
                <a16:creationId xmlns:a16="http://schemas.microsoft.com/office/drawing/2014/main" id="{DF92FE70-35E0-A3F2-3D24-BE1CB9B4F742}"/>
              </a:ext>
            </a:extLst>
          </p:cNvPr>
          <p:cNvSpPr txBox="1"/>
          <p:nvPr/>
        </p:nvSpPr>
        <p:spPr>
          <a:xfrm>
            <a:off x="13572783" y="774491"/>
            <a:ext cx="4419600" cy="3212995"/>
          </a:xfrm>
          <a:prstGeom prst="rect">
            <a:avLst/>
          </a:prstGeom>
        </p:spPr>
        <p:txBody>
          <a:bodyPr wrap="square" lIns="0" tIns="0" rIns="0" bIns="0" rtlCol="0" anchor="t">
            <a:spAutoFit/>
          </a:bodyPr>
          <a:lstStyle/>
          <a:p>
            <a:pPr marL="215901" lvl="1" algn="ctr">
              <a:lnSpc>
                <a:spcPts val="2800"/>
              </a:lnSpc>
            </a:pPr>
            <a:r>
              <a:rPr lang="en-US" sz="2800" b="1" i="1" dirty="0">
                <a:solidFill>
                  <a:schemeClr val="accent2">
                    <a:lumMod val="75000"/>
                  </a:schemeClr>
                </a:solidFill>
                <a:latin typeface="Garet Bold" panose="020B0604020202020204" charset="0"/>
                <a:ea typeface="Garet"/>
                <a:cs typeface="Garet"/>
                <a:sym typeface="Garet"/>
              </a:rPr>
              <a:t>*The most important question is whether NVC had substantial control over the activity and whether the incident had to do with a school program or activity*</a:t>
            </a:r>
          </a:p>
          <a:p>
            <a:pPr algn="ctr">
              <a:lnSpc>
                <a:spcPts val="2520"/>
              </a:lnSpc>
            </a:pPr>
            <a:endParaRPr lang="en-US" sz="2599" dirty="0">
              <a:solidFill>
                <a:srgbClr val="212C28"/>
              </a:solidFill>
              <a:latin typeface="Garet Light"/>
              <a:ea typeface="Garet Light"/>
              <a:cs typeface="Garet Light"/>
              <a:sym typeface="Garet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78123" y="1794506"/>
            <a:ext cx="313895" cy="209453"/>
          </a:xfrm>
          <a:custGeom>
            <a:avLst/>
            <a:gdLst/>
            <a:ahLst/>
            <a:cxnLst/>
            <a:rect l="l" t="t" r="r" b="b"/>
            <a:pathLst>
              <a:path w="313895" h="209453">
                <a:moveTo>
                  <a:pt x="0" y="0"/>
                </a:moveTo>
                <a:lnTo>
                  <a:pt x="313894" y="0"/>
                </a:lnTo>
                <a:lnTo>
                  <a:pt x="313894"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12156212" y="3669118"/>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12147949" y="6028898"/>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443156" y="260092"/>
            <a:ext cx="3324690" cy="1259391"/>
            <a:chOff x="0" y="0"/>
            <a:chExt cx="875639" cy="331691"/>
          </a:xfrm>
          <a:solidFill>
            <a:schemeClr val="bg1"/>
          </a:solidFill>
        </p:grpSpPr>
        <p:sp>
          <p:nvSpPr>
            <p:cNvPr id="6" name="Freeform 6"/>
            <p:cNvSpPr/>
            <p:nvPr/>
          </p:nvSpPr>
          <p:spPr>
            <a:xfrm>
              <a:off x="0" y="0"/>
              <a:ext cx="875639" cy="331691"/>
            </a:xfrm>
            <a:custGeom>
              <a:avLst/>
              <a:gdLst/>
              <a:ahLst/>
              <a:cxnLst/>
              <a:rect l="l" t="t" r="r" b="b"/>
              <a:pathLst>
                <a:path w="875639" h="331691">
                  <a:moveTo>
                    <a:pt x="0" y="0"/>
                  </a:moveTo>
                  <a:lnTo>
                    <a:pt x="875639" y="0"/>
                  </a:lnTo>
                  <a:lnTo>
                    <a:pt x="875639" y="331691"/>
                  </a:lnTo>
                  <a:lnTo>
                    <a:pt x="0" y="331691"/>
                  </a:lnTo>
                  <a:close/>
                </a:path>
              </a:pathLst>
            </a:custGeom>
            <a:grpFill/>
          </p:spPr>
          <p:txBody>
            <a:bodyPr/>
            <a:lstStyle/>
            <a:p>
              <a:endParaRPr lang="en-US"/>
            </a:p>
          </p:txBody>
        </p:sp>
        <p:sp>
          <p:nvSpPr>
            <p:cNvPr id="7" name="TextBox 7"/>
            <p:cNvSpPr txBox="1"/>
            <p:nvPr/>
          </p:nvSpPr>
          <p:spPr>
            <a:xfrm>
              <a:off x="0" y="-76200"/>
              <a:ext cx="875639" cy="407891"/>
            </a:xfrm>
            <a:prstGeom prst="rect">
              <a:avLst/>
            </a:prstGeom>
            <a:grpFill/>
          </p:spPr>
          <p:txBody>
            <a:bodyPr lIns="50800" tIns="50800" rIns="50800" bIns="50800" rtlCol="0" anchor="ctr"/>
            <a:lstStyle/>
            <a:p>
              <a:pPr algn="ctr">
                <a:lnSpc>
                  <a:spcPts val="3500"/>
                </a:lnSpc>
              </a:pPr>
              <a:endParaRPr/>
            </a:p>
          </p:txBody>
        </p:sp>
      </p:grpSp>
      <p:sp>
        <p:nvSpPr>
          <p:cNvPr id="8" name="Freeform 8"/>
          <p:cNvSpPr/>
          <p:nvPr/>
        </p:nvSpPr>
        <p:spPr>
          <a:xfrm>
            <a:off x="621423" y="168498"/>
            <a:ext cx="1442578" cy="1442578"/>
          </a:xfrm>
          <a:custGeom>
            <a:avLst/>
            <a:gdLst/>
            <a:ahLst/>
            <a:cxnLst/>
            <a:rect l="l" t="t" r="r" b="b"/>
            <a:pathLst>
              <a:path w="1442578" h="1442578">
                <a:moveTo>
                  <a:pt x="0" y="0"/>
                </a:moveTo>
                <a:lnTo>
                  <a:pt x="1442578" y="0"/>
                </a:lnTo>
                <a:lnTo>
                  <a:pt x="1442578" y="1442578"/>
                </a:lnTo>
                <a:lnTo>
                  <a:pt x="0" y="1442578"/>
                </a:lnTo>
                <a:lnTo>
                  <a:pt x="0" y="0"/>
                </a:lnTo>
                <a:close/>
              </a:path>
            </a:pathLst>
          </a:custGeom>
          <a:blipFill>
            <a:blip r:embed="rId4"/>
            <a:stretch>
              <a:fillRect/>
            </a:stretch>
          </a:blipFill>
        </p:spPr>
        <p:txBody>
          <a:bodyPr/>
          <a:lstStyle/>
          <a:p>
            <a:endParaRPr lang="en-US"/>
          </a:p>
        </p:txBody>
      </p:sp>
      <p:sp>
        <p:nvSpPr>
          <p:cNvPr id="9" name="Freeform 9"/>
          <p:cNvSpPr/>
          <p:nvPr/>
        </p:nvSpPr>
        <p:spPr>
          <a:xfrm rot="5400000">
            <a:off x="230956" y="3669119"/>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5400000">
            <a:off x="218036" y="5939214"/>
            <a:ext cx="313895" cy="209453"/>
          </a:xfrm>
          <a:custGeom>
            <a:avLst/>
            <a:gdLst/>
            <a:ahLst/>
            <a:cxnLst/>
            <a:rect l="l" t="t" r="r" b="b"/>
            <a:pathLst>
              <a:path w="313895" h="209453">
                <a:moveTo>
                  <a:pt x="0" y="0"/>
                </a:moveTo>
                <a:lnTo>
                  <a:pt x="313894" y="0"/>
                </a:lnTo>
                <a:lnTo>
                  <a:pt x="313894"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5400000">
            <a:off x="184037" y="7631102"/>
            <a:ext cx="313895" cy="209453"/>
          </a:xfrm>
          <a:custGeom>
            <a:avLst/>
            <a:gdLst/>
            <a:ahLst/>
            <a:cxnLst/>
            <a:rect l="l" t="t" r="r" b="b"/>
            <a:pathLst>
              <a:path w="313895" h="209453">
                <a:moveTo>
                  <a:pt x="0" y="0"/>
                </a:moveTo>
                <a:lnTo>
                  <a:pt x="313894" y="0"/>
                </a:lnTo>
                <a:lnTo>
                  <a:pt x="313894"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5400000">
            <a:off x="12147950" y="8060457"/>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6636727" y="0"/>
            <a:ext cx="5014545" cy="10287000"/>
            <a:chOff x="0" y="0"/>
            <a:chExt cx="776884" cy="1593725"/>
          </a:xfrm>
        </p:grpSpPr>
        <p:sp>
          <p:nvSpPr>
            <p:cNvPr id="14" name="Freeform 14"/>
            <p:cNvSpPr/>
            <p:nvPr/>
          </p:nvSpPr>
          <p:spPr>
            <a:xfrm>
              <a:off x="0" y="0"/>
              <a:ext cx="776884" cy="1593725"/>
            </a:xfrm>
            <a:custGeom>
              <a:avLst/>
              <a:gdLst/>
              <a:ahLst/>
              <a:cxnLst/>
              <a:rect l="l" t="t" r="r" b="b"/>
              <a:pathLst>
                <a:path w="776884" h="1593725">
                  <a:moveTo>
                    <a:pt x="259101" y="19070"/>
                  </a:moveTo>
                  <a:cubicBezTo>
                    <a:pt x="298802" y="7556"/>
                    <a:pt x="344211" y="0"/>
                    <a:pt x="388651" y="0"/>
                  </a:cubicBezTo>
                  <a:cubicBezTo>
                    <a:pt x="433094" y="0"/>
                    <a:pt x="475858" y="6476"/>
                    <a:pt x="515267" y="17990"/>
                  </a:cubicBezTo>
                  <a:cubicBezTo>
                    <a:pt x="516107" y="18350"/>
                    <a:pt x="516945" y="18350"/>
                    <a:pt x="517783" y="18710"/>
                  </a:cubicBezTo>
                  <a:cubicBezTo>
                    <a:pt x="665781" y="64765"/>
                    <a:pt x="774788" y="186379"/>
                    <a:pt x="776884" y="345849"/>
                  </a:cubicBezTo>
                  <a:lnTo>
                    <a:pt x="776884" y="1593725"/>
                  </a:lnTo>
                  <a:lnTo>
                    <a:pt x="0" y="1593725"/>
                  </a:lnTo>
                  <a:lnTo>
                    <a:pt x="0" y="346775"/>
                  </a:lnTo>
                  <a:cubicBezTo>
                    <a:pt x="2096" y="185660"/>
                    <a:pt x="109426" y="64045"/>
                    <a:pt x="259101" y="19070"/>
                  </a:cubicBezTo>
                  <a:close/>
                </a:path>
              </a:pathLst>
            </a:custGeom>
            <a:blipFill>
              <a:blip r:embed="rId5"/>
              <a:stretch>
                <a:fillRect l="-18338" r="-18338"/>
              </a:stretch>
            </a:blipFill>
          </p:spPr>
          <p:txBody>
            <a:bodyPr/>
            <a:lstStyle/>
            <a:p>
              <a:endParaRPr lang="en-US"/>
            </a:p>
          </p:txBody>
        </p:sp>
      </p:grpSp>
      <p:sp>
        <p:nvSpPr>
          <p:cNvPr id="15" name="TextBox 15"/>
          <p:cNvSpPr txBox="1"/>
          <p:nvPr/>
        </p:nvSpPr>
        <p:spPr>
          <a:xfrm>
            <a:off x="202469" y="1761807"/>
            <a:ext cx="4689886" cy="1769715"/>
          </a:xfrm>
          <a:prstGeom prst="rect">
            <a:avLst/>
          </a:prstGeom>
        </p:spPr>
        <p:txBody>
          <a:bodyPr lIns="0" tIns="0" rIns="0" bIns="0" rtlCol="0" anchor="t">
            <a:spAutoFit/>
          </a:bodyPr>
          <a:lstStyle/>
          <a:p>
            <a:pPr algn="l">
              <a:lnSpc>
                <a:spcPts val="6878"/>
              </a:lnSpc>
            </a:pPr>
            <a:r>
              <a:rPr lang="en-US" sz="6947" dirty="0">
                <a:solidFill>
                  <a:schemeClr val="accent2">
                    <a:lumMod val="75000"/>
                  </a:schemeClr>
                </a:solidFill>
                <a:latin typeface="Alta"/>
                <a:ea typeface="Alta"/>
                <a:cs typeface="Alta"/>
                <a:sym typeface="Alta"/>
              </a:rPr>
              <a:t>what are my rights?</a:t>
            </a:r>
          </a:p>
        </p:txBody>
      </p:sp>
      <p:sp>
        <p:nvSpPr>
          <p:cNvPr id="16" name="TextBox 16"/>
          <p:cNvSpPr txBox="1"/>
          <p:nvPr/>
        </p:nvSpPr>
        <p:spPr>
          <a:xfrm>
            <a:off x="12521209" y="2410089"/>
            <a:ext cx="5362029" cy="987450"/>
          </a:xfrm>
          <a:prstGeom prst="rect">
            <a:avLst/>
          </a:prstGeom>
        </p:spPr>
        <p:txBody>
          <a:bodyPr wrap="square"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Title IX prohibits sex discrimination in employment, including hiring, pay, promotion, and benefits. Staff are protected from unequal treatment based on sex.</a:t>
            </a:r>
          </a:p>
          <a:p>
            <a:pPr algn="just">
              <a:lnSpc>
                <a:spcPts val="1679"/>
              </a:lnSpc>
            </a:pPr>
            <a:endParaRPr lang="en-US" sz="2000" dirty="0">
              <a:solidFill>
                <a:srgbClr val="212C28"/>
              </a:solidFill>
              <a:latin typeface="Seaford Display" panose="00000500000000000000" pitchFamily="2" charset="0"/>
              <a:ea typeface="Garet Light"/>
              <a:cs typeface="Garet Light"/>
              <a:sym typeface="Garet Light"/>
            </a:endParaRPr>
          </a:p>
        </p:txBody>
      </p:sp>
      <p:sp>
        <p:nvSpPr>
          <p:cNvPr id="17" name="TextBox 17"/>
          <p:cNvSpPr txBox="1"/>
          <p:nvPr/>
        </p:nvSpPr>
        <p:spPr>
          <a:xfrm>
            <a:off x="12510259" y="4231888"/>
            <a:ext cx="5362029" cy="1282402"/>
          </a:xfrm>
          <a:prstGeom prst="rect">
            <a:avLst/>
          </a:prstGeom>
        </p:spPr>
        <p:txBody>
          <a:bodyPr wrap="square"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members who are victims of harassment or discrimination are entitled to supportive measures, which may include counseling, adjustments to work assignments, or changes in work environment, regardless of whether they file a formal complaint</a:t>
            </a:r>
          </a:p>
        </p:txBody>
      </p:sp>
      <p:sp>
        <p:nvSpPr>
          <p:cNvPr id="18" name="TextBox 18"/>
          <p:cNvSpPr txBox="1"/>
          <p:nvPr/>
        </p:nvSpPr>
        <p:spPr>
          <a:xfrm>
            <a:off x="12510259" y="6496115"/>
            <a:ext cx="5332304" cy="1282402"/>
          </a:xfrm>
          <a:prstGeom prst="rect">
            <a:avLst/>
          </a:prstGeom>
        </p:spPr>
        <p:txBody>
          <a:bodyPr wrap="square"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are entitled to regular training on their rights and responsibilities under Title IX. This ensures that they are aware of how to identify and report discrimination or harassment, and how to support students and colleagues</a:t>
            </a:r>
          </a:p>
        </p:txBody>
      </p:sp>
      <p:sp>
        <p:nvSpPr>
          <p:cNvPr id="19" name="TextBox 19"/>
          <p:cNvSpPr txBox="1"/>
          <p:nvPr/>
        </p:nvSpPr>
        <p:spPr>
          <a:xfrm>
            <a:off x="605253" y="3592456"/>
            <a:ext cx="4797298" cy="410369"/>
          </a:xfrm>
          <a:prstGeom prst="rect">
            <a:avLst/>
          </a:prstGeom>
        </p:spPr>
        <p:txBody>
          <a:bodyPr wrap="square"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a Safe Work Environment</a:t>
            </a:r>
          </a:p>
        </p:txBody>
      </p:sp>
      <p:sp>
        <p:nvSpPr>
          <p:cNvPr id="20" name="TextBox 20"/>
          <p:cNvSpPr txBox="1"/>
          <p:nvPr/>
        </p:nvSpPr>
        <p:spPr>
          <a:xfrm>
            <a:off x="605253" y="3987443"/>
            <a:ext cx="5377847" cy="2005036"/>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are entitled to work in an environment free from sex-based discrimination and harassment, including sexual harassment and misconduct. If a faculty member experiences or witnesses discriminatory behavior, they have the right to report it under Title IX. Schools must take immediate action to address complaints.</a:t>
            </a:r>
          </a:p>
          <a:p>
            <a:pPr algn="just">
              <a:lnSpc>
                <a:spcPts val="1679"/>
              </a:lnSpc>
            </a:pPr>
            <a:endParaRPr lang="en-US" sz="1200" dirty="0">
              <a:solidFill>
                <a:srgbClr val="212C28"/>
              </a:solidFill>
              <a:latin typeface="Garet Light"/>
              <a:ea typeface="Garet Light"/>
              <a:cs typeface="Garet Light"/>
              <a:sym typeface="Garet Light"/>
            </a:endParaRPr>
          </a:p>
        </p:txBody>
      </p:sp>
      <p:sp>
        <p:nvSpPr>
          <p:cNvPr id="21" name="TextBox 21"/>
          <p:cNvSpPr txBox="1"/>
          <p:nvPr/>
        </p:nvSpPr>
        <p:spPr>
          <a:xfrm>
            <a:off x="605253" y="6194696"/>
            <a:ext cx="5187347" cy="1492075"/>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who report Title IX violations or participate in investigations are protected from retaliation. Institutions cannot take adverse actions, such as demotion or dismissal, against faculty for exercising their Title IX rights.</a:t>
            </a:r>
          </a:p>
          <a:p>
            <a:pPr algn="just">
              <a:lnSpc>
                <a:spcPts val="1679"/>
              </a:lnSpc>
            </a:pPr>
            <a:endParaRPr lang="en-US" sz="1200" dirty="0">
              <a:solidFill>
                <a:srgbClr val="212C28"/>
              </a:solidFill>
              <a:latin typeface="Garet Light"/>
              <a:ea typeface="Garet Light"/>
              <a:cs typeface="Garet Light"/>
              <a:sym typeface="Garet Light"/>
            </a:endParaRPr>
          </a:p>
        </p:txBody>
      </p:sp>
      <p:sp>
        <p:nvSpPr>
          <p:cNvPr id="22" name="TextBox 22"/>
          <p:cNvSpPr txBox="1"/>
          <p:nvPr/>
        </p:nvSpPr>
        <p:spPr>
          <a:xfrm>
            <a:off x="605253" y="7520088"/>
            <a:ext cx="4492150" cy="410369"/>
          </a:xfrm>
          <a:prstGeom prst="rect">
            <a:avLst/>
          </a:prstGeom>
        </p:spPr>
        <p:txBody>
          <a:bodyPr lIns="0" tIns="0" rIns="0" bIns="0" rtlCol="0" anchor="t">
            <a:spAutoFit/>
          </a:bodyPr>
          <a:lstStyle/>
          <a:p>
            <a:pPr algn="l">
              <a:lnSpc>
                <a:spcPts val="3220"/>
              </a:lnSpc>
            </a:pPr>
            <a:r>
              <a:rPr lang="en-US" sz="2800" dirty="0">
                <a:solidFill>
                  <a:srgbClr val="C29C3D"/>
                </a:solidFill>
                <a:latin typeface="Impact" panose="020B0806030902050204" pitchFamily="34" charset="0"/>
                <a:ea typeface="Anton"/>
                <a:cs typeface="Anton"/>
                <a:sym typeface="Anton"/>
              </a:rPr>
              <a:t>Right to Due Process</a:t>
            </a:r>
          </a:p>
        </p:txBody>
      </p:sp>
      <p:sp>
        <p:nvSpPr>
          <p:cNvPr id="23" name="TextBox 23"/>
          <p:cNvSpPr txBox="1"/>
          <p:nvPr/>
        </p:nvSpPr>
        <p:spPr>
          <a:xfrm>
            <a:off x="605253" y="7957754"/>
            <a:ext cx="5377847" cy="2517997"/>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When staff members are accused of violating Title IX, they have the right to fair and impartial investigations. This includes being informed of the allegations, having the opportunity to present evidence, and the right to appeal decisions. The 2020 regulations emphasized due process rights, such as the ability to cross-examine during hearings, although some of these procedures are subject to change under the 2024 revisions.</a:t>
            </a:r>
          </a:p>
          <a:p>
            <a:pPr algn="just">
              <a:lnSpc>
                <a:spcPts val="1679"/>
              </a:lnSpc>
            </a:pPr>
            <a:endParaRPr lang="en-US" sz="1200" dirty="0">
              <a:solidFill>
                <a:srgbClr val="212C28"/>
              </a:solidFill>
              <a:latin typeface="Garet Light"/>
              <a:ea typeface="Garet Light"/>
              <a:cs typeface="Garet Light"/>
              <a:sym typeface="Garet Light"/>
            </a:endParaRPr>
          </a:p>
        </p:txBody>
      </p:sp>
      <p:sp>
        <p:nvSpPr>
          <p:cNvPr id="24" name="TextBox 24"/>
          <p:cNvSpPr txBox="1"/>
          <p:nvPr/>
        </p:nvSpPr>
        <p:spPr>
          <a:xfrm>
            <a:off x="12521209" y="8459766"/>
            <a:ext cx="5043996" cy="1538883"/>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who report incidents or are involved in a Title IX process have the right to a degree of confidentiality. Institutions are required to keep complaints and investigations as confidential as possible, sharing information only with those directly involved in resolving the situation</a:t>
            </a:r>
          </a:p>
        </p:txBody>
      </p:sp>
      <p:sp>
        <p:nvSpPr>
          <p:cNvPr id="25" name="TextBox 25"/>
          <p:cNvSpPr txBox="1"/>
          <p:nvPr/>
        </p:nvSpPr>
        <p:spPr>
          <a:xfrm>
            <a:off x="605253" y="5810081"/>
            <a:ext cx="4688499" cy="410369"/>
          </a:xfrm>
          <a:prstGeom prst="rect">
            <a:avLst/>
          </a:prstGeom>
        </p:spPr>
        <p:txBody>
          <a:bodyPr wrap="square"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Protection Against Retaliation</a:t>
            </a:r>
          </a:p>
        </p:txBody>
      </p:sp>
      <p:sp>
        <p:nvSpPr>
          <p:cNvPr id="26" name="TextBox 26"/>
          <p:cNvSpPr txBox="1"/>
          <p:nvPr/>
        </p:nvSpPr>
        <p:spPr>
          <a:xfrm>
            <a:off x="12521209" y="1577412"/>
            <a:ext cx="3740281" cy="820738"/>
          </a:xfrm>
          <a:prstGeom prst="rect">
            <a:avLst/>
          </a:prstGeom>
        </p:spPr>
        <p:txBody>
          <a:bodyPr wrap="square"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Equal Treatment in Employment</a:t>
            </a:r>
          </a:p>
        </p:txBody>
      </p:sp>
      <p:sp>
        <p:nvSpPr>
          <p:cNvPr id="27" name="TextBox 27"/>
          <p:cNvSpPr txBox="1"/>
          <p:nvPr/>
        </p:nvSpPr>
        <p:spPr>
          <a:xfrm>
            <a:off x="12504164" y="3387271"/>
            <a:ext cx="3740281" cy="820738"/>
          </a:xfrm>
          <a:prstGeom prst="rect">
            <a:avLst/>
          </a:prstGeom>
        </p:spPr>
        <p:txBody>
          <a:bodyPr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Access Supportive Measures</a:t>
            </a:r>
          </a:p>
        </p:txBody>
      </p:sp>
      <p:sp>
        <p:nvSpPr>
          <p:cNvPr id="28" name="TextBox 28"/>
          <p:cNvSpPr txBox="1"/>
          <p:nvPr/>
        </p:nvSpPr>
        <p:spPr>
          <a:xfrm>
            <a:off x="12521209" y="5734402"/>
            <a:ext cx="3740281" cy="820738"/>
          </a:xfrm>
          <a:prstGeom prst="rect">
            <a:avLst/>
          </a:prstGeom>
        </p:spPr>
        <p:txBody>
          <a:bodyPr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Participate in Title IX Training</a:t>
            </a:r>
          </a:p>
        </p:txBody>
      </p:sp>
      <p:sp>
        <p:nvSpPr>
          <p:cNvPr id="29" name="TextBox 29"/>
          <p:cNvSpPr txBox="1"/>
          <p:nvPr/>
        </p:nvSpPr>
        <p:spPr>
          <a:xfrm>
            <a:off x="12495397" y="8008236"/>
            <a:ext cx="3740281" cy="410369"/>
          </a:xfrm>
          <a:prstGeom prst="rect">
            <a:avLst/>
          </a:prstGeom>
        </p:spPr>
        <p:txBody>
          <a:bodyPr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Privacy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bg1"/>
          </a:solidFill>
        </p:spPr>
        <p:txBody>
          <a:bodyPr/>
          <a:lstStyle/>
          <a:p>
            <a:endParaRPr lang="en-US"/>
          </a:p>
        </p:txBody>
      </p:sp>
      <p:grpSp>
        <p:nvGrpSpPr>
          <p:cNvPr id="3" name="Group 3"/>
          <p:cNvGrpSpPr/>
          <p:nvPr/>
        </p:nvGrpSpPr>
        <p:grpSpPr>
          <a:xfrm>
            <a:off x="2731071" y="127854"/>
            <a:ext cx="10596160" cy="10287000"/>
            <a:chOff x="0" y="0"/>
            <a:chExt cx="14128214" cy="13716000"/>
          </a:xfrm>
        </p:grpSpPr>
        <p:sp>
          <p:nvSpPr>
            <p:cNvPr id="4" name="AutoShape 4"/>
            <p:cNvSpPr/>
            <p:nvPr/>
          </p:nvSpPr>
          <p:spPr>
            <a:xfrm>
              <a:off x="0" y="0"/>
              <a:ext cx="3436803" cy="13716000"/>
            </a:xfrm>
            <a:prstGeom prst="rect">
              <a:avLst/>
            </a:prstGeom>
            <a:solidFill>
              <a:srgbClr val="6E8878">
                <a:alpha val="58824"/>
              </a:srgbClr>
            </a:solidFill>
          </p:spPr>
          <p:txBody>
            <a:bodyPr/>
            <a:lstStyle/>
            <a:p>
              <a:endParaRPr lang="en-US"/>
            </a:p>
          </p:txBody>
        </p:sp>
        <p:sp>
          <p:nvSpPr>
            <p:cNvPr id="5" name="AutoShape 5"/>
            <p:cNvSpPr/>
            <p:nvPr/>
          </p:nvSpPr>
          <p:spPr>
            <a:xfrm>
              <a:off x="3563803" y="0"/>
              <a:ext cx="3436803" cy="13716000"/>
            </a:xfrm>
            <a:prstGeom prst="rect">
              <a:avLst/>
            </a:prstGeom>
            <a:solidFill>
              <a:srgbClr val="6E8878">
                <a:alpha val="58824"/>
              </a:srgbClr>
            </a:solidFill>
          </p:spPr>
          <p:txBody>
            <a:bodyPr/>
            <a:lstStyle/>
            <a:p>
              <a:endParaRPr lang="en-US"/>
            </a:p>
          </p:txBody>
        </p:sp>
        <p:sp>
          <p:nvSpPr>
            <p:cNvPr id="6" name="AutoShape 6"/>
            <p:cNvSpPr/>
            <p:nvPr/>
          </p:nvSpPr>
          <p:spPr>
            <a:xfrm>
              <a:off x="7127607" y="0"/>
              <a:ext cx="3436803" cy="13716000"/>
            </a:xfrm>
            <a:prstGeom prst="rect">
              <a:avLst/>
            </a:prstGeom>
            <a:solidFill>
              <a:srgbClr val="6E8878">
                <a:alpha val="58824"/>
              </a:srgbClr>
            </a:solidFill>
          </p:spPr>
          <p:txBody>
            <a:bodyPr/>
            <a:lstStyle/>
            <a:p>
              <a:endParaRPr lang="en-US"/>
            </a:p>
          </p:txBody>
        </p:sp>
        <p:sp>
          <p:nvSpPr>
            <p:cNvPr id="7" name="AutoShape 7"/>
            <p:cNvSpPr/>
            <p:nvPr/>
          </p:nvSpPr>
          <p:spPr>
            <a:xfrm>
              <a:off x="10691410" y="0"/>
              <a:ext cx="3436803" cy="13716000"/>
            </a:xfrm>
            <a:prstGeom prst="rect">
              <a:avLst/>
            </a:prstGeom>
            <a:solidFill>
              <a:srgbClr val="6E8878">
                <a:alpha val="58824"/>
              </a:srgbClr>
            </a:solidFill>
          </p:spPr>
          <p:txBody>
            <a:bodyPr/>
            <a:lstStyle/>
            <a:p>
              <a:endParaRPr lang="en-US"/>
            </a:p>
          </p:txBody>
        </p:sp>
      </p:grpSp>
      <p:sp>
        <p:nvSpPr>
          <p:cNvPr id="8" name="Freeform 8"/>
          <p:cNvSpPr/>
          <p:nvPr/>
        </p:nvSpPr>
        <p:spPr>
          <a:xfrm>
            <a:off x="16444653" y="0"/>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7970776" y="127854"/>
            <a:ext cx="10596160" cy="10287000"/>
            <a:chOff x="0" y="0"/>
            <a:chExt cx="14128214" cy="13716000"/>
          </a:xfrm>
        </p:grpSpPr>
        <p:sp>
          <p:nvSpPr>
            <p:cNvPr id="10" name="AutoShape 10"/>
            <p:cNvSpPr/>
            <p:nvPr/>
          </p:nvSpPr>
          <p:spPr>
            <a:xfrm>
              <a:off x="0" y="0"/>
              <a:ext cx="3436803" cy="13716000"/>
            </a:xfrm>
            <a:prstGeom prst="rect">
              <a:avLst/>
            </a:prstGeom>
            <a:solidFill>
              <a:srgbClr val="917578">
                <a:alpha val="58824"/>
              </a:srgbClr>
            </a:solidFill>
          </p:spPr>
          <p:txBody>
            <a:bodyPr/>
            <a:lstStyle/>
            <a:p>
              <a:endParaRPr lang="en-US"/>
            </a:p>
          </p:txBody>
        </p:sp>
        <p:sp>
          <p:nvSpPr>
            <p:cNvPr id="11" name="AutoShape 11"/>
            <p:cNvSpPr/>
            <p:nvPr/>
          </p:nvSpPr>
          <p:spPr>
            <a:xfrm>
              <a:off x="3563803" y="0"/>
              <a:ext cx="3436803" cy="13716000"/>
            </a:xfrm>
            <a:prstGeom prst="rect">
              <a:avLst/>
            </a:prstGeom>
            <a:solidFill>
              <a:srgbClr val="917578">
                <a:alpha val="58824"/>
              </a:srgbClr>
            </a:solidFill>
          </p:spPr>
          <p:txBody>
            <a:bodyPr/>
            <a:lstStyle/>
            <a:p>
              <a:endParaRPr lang="en-US"/>
            </a:p>
          </p:txBody>
        </p:sp>
        <p:sp>
          <p:nvSpPr>
            <p:cNvPr id="12" name="AutoShape 12"/>
            <p:cNvSpPr/>
            <p:nvPr/>
          </p:nvSpPr>
          <p:spPr>
            <a:xfrm>
              <a:off x="7127607" y="0"/>
              <a:ext cx="3436803" cy="13716000"/>
            </a:xfrm>
            <a:prstGeom prst="rect">
              <a:avLst/>
            </a:prstGeom>
            <a:solidFill>
              <a:srgbClr val="917578">
                <a:alpha val="58824"/>
              </a:srgbClr>
            </a:solidFill>
          </p:spPr>
          <p:txBody>
            <a:bodyPr/>
            <a:lstStyle/>
            <a:p>
              <a:endParaRPr lang="en-US"/>
            </a:p>
          </p:txBody>
        </p:sp>
        <p:sp>
          <p:nvSpPr>
            <p:cNvPr id="13" name="AutoShape 13"/>
            <p:cNvSpPr/>
            <p:nvPr/>
          </p:nvSpPr>
          <p:spPr>
            <a:xfrm>
              <a:off x="10691410" y="0"/>
              <a:ext cx="3436803" cy="13716000"/>
            </a:xfrm>
            <a:prstGeom prst="rect">
              <a:avLst/>
            </a:prstGeom>
            <a:solidFill>
              <a:srgbClr val="6E8878">
                <a:alpha val="58824"/>
              </a:srgbClr>
            </a:solidFill>
          </p:spPr>
          <p:txBody>
            <a:bodyPr/>
            <a:lstStyle/>
            <a:p>
              <a:endParaRPr lang="en-US"/>
            </a:p>
          </p:txBody>
        </p:sp>
      </p:grpSp>
      <p:sp>
        <p:nvSpPr>
          <p:cNvPr id="14" name="TextBox 14"/>
          <p:cNvSpPr txBox="1"/>
          <p:nvPr/>
        </p:nvSpPr>
        <p:spPr>
          <a:xfrm>
            <a:off x="-19107" y="3042397"/>
            <a:ext cx="2567010" cy="6244082"/>
          </a:xfrm>
          <a:prstGeom prst="rect">
            <a:avLst/>
          </a:prstGeom>
        </p:spPr>
        <p:txBody>
          <a:bodyPr lIns="0" tIns="0" rIns="0" bIns="0" rtlCol="0" anchor="t">
            <a:spAutoFit/>
          </a:bodyPr>
          <a:lstStyle/>
          <a:p>
            <a:pPr marL="388622" lvl="1" indent="-194311" algn="l">
              <a:lnSpc>
                <a:spcPts val="2520"/>
              </a:lnSpc>
              <a:buFont typeface="Arial"/>
              <a:buChar char="•"/>
            </a:pPr>
            <a:r>
              <a:rPr lang="en-US" sz="2400" dirty="0">
                <a:latin typeface="Seaford Display" panose="00000500000000000000" pitchFamily="2" charset="0"/>
                <a:ea typeface="Canva Sans"/>
                <a:cs typeface="Canva Sans"/>
                <a:sym typeface="Canva Sans"/>
              </a:rPr>
              <a:t>Academic adjustments (e.g., extensions, schedule changes)</a:t>
            </a:r>
          </a:p>
          <a:p>
            <a:pPr algn="l">
              <a:lnSpc>
                <a:spcPts val="3219"/>
              </a:lnSpc>
            </a:pPr>
            <a:endParaRPr lang="en-US" sz="2400" dirty="0">
              <a:latin typeface="Seaford Display" panose="00000500000000000000" pitchFamily="2" charset="0"/>
              <a:ea typeface="Canva Sans"/>
              <a:cs typeface="Canva Sans"/>
              <a:sym typeface="Canva Sans"/>
            </a:endParaRPr>
          </a:p>
          <a:p>
            <a:pPr marL="388622" lvl="1" indent="-194311" algn="l">
              <a:lnSpc>
                <a:spcPts val="2520"/>
              </a:lnSpc>
              <a:buFont typeface="Arial"/>
              <a:buChar char="•"/>
            </a:pPr>
            <a:r>
              <a:rPr lang="en-US" sz="2400" dirty="0">
                <a:latin typeface="Seaford Display" panose="00000500000000000000" pitchFamily="2" charset="0"/>
                <a:ea typeface="Canva Sans"/>
                <a:cs typeface="Canva Sans"/>
                <a:sym typeface="Canva Sans"/>
              </a:rPr>
              <a:t>Counseling and mental health referrals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Housing or on-campus work accommodations.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No-contact directives between parties.</a:t>
            </a:r>
          </a:p>
          <a:p>
            <a:pPr algn="l">
              <a:lnSpc>
                <a:spcPts val="3219"/>
              </a:lnSpc>
            </a:pPr>
            <a:endParaRPr lang="en-US" sz="1900" dirty="0">
              <a:latin typeface="Canva Sans"/>
              <a:ea typeface="Canva Sans"/>
              <a:cs typeface="Canva Sans"/>
              <a:sym typeface="Canva Sans"/>
            </a:endParaRPr>
          </a:p>
        </p:txBody>
      </p:sp>
      <p:sp>
        <p:nvSpPr>
          <p:cNvPr id="15" name="TextBox 15"/>
          <p:cNvSpPr txBox="1"/>
          <p:nvPr/>
        </p:nvSpPr>
        <p:spPr>
          <a:xfrm>
            <a:off x="2812938" y="847476"/>
            <a:ext cx="2360191" cy="2272032"/>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File and Investigate Complaints</a:t>
            </a:r>
          </a:p>
          <a:p>
            <a:pPr algn="ctr">
              <a:lnSpc>
                <a:spcPts val="4495"/>
              </a:lnSpc>
            </a:pPr>
            <a:endParaRPr lang="en-US" sz="3210" dirty="0">
              <a:latin typeface="Anton"/>
              <a:ea typeface="Anton"/>
              <a:cs typeface="Anton"/>
              <a:sym typeface="Anton"/>
            </a:endParaRPr>
          </a:p>
        </p:txBody>
      </p:sp>
      <p:sp>
        <p:nvSpPr>
          <p:cNvPr id="16" name="TextBox 16"/>
          <p:cNvSpPr txBox="1"/>
          <p:nvPr/>
        </p:nvSpPr>
        <p:spPr>
          <a:xfrm>
            <a:off x="5486162" y="971550"/>
            <a:ext cx="2360191" cy="169495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Ensure Rights Are Protected</a:t>
            </a:r>
          </a:p>
          <a:p>
            <a:pPr algn="ctr">
              <a:lnSpc>
                <a:spcPts val="4495"/>
              </a:lnSpc>
            </a:pPr>
            <a:endParaRPr lang="en-US" sz="3210" dirty="0">
              <a:latin typeface="Anton"/>
              <a:ea typeface="Anton"/>
              <a:cs typeface="Anton"/>
              <a:sym typeface="Anton"/>
            </a:endParaRPr>
          </a:p>
        </p:txBody>
      </p:sp>
      <p:sp>
        <p:nvSpPr>
          <p:cNvPr id="17" name="TextBox 17"/>
          <p:cNvSpPr txBox="1"/>
          <p:nvPr/>
        </p:nvSpPr>
        <p:spPr>
          <a:xfrm>
            <a:off x="8029151" y="979226"/>
            <a:ext cx="2360191" cy="169495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Act as a Resource</a:t>
            </a:r>
          </a:p>
          <a:p>
            <a:pPr algn="ctr">
              <a:lnSpc>
                <a:spcPts val="4495"/>
              </a:lnSpc>
            </a:pPr>
            <a:endParaRPr lang="en-US" sz="3210" dirty="0">
              <a:latin typeface="Anton"/>
              <a:ea typeface="Anton"/>
              <a:cs typeface="Anton"/>
              <a:sym typeface="Anton"/>
            </a:endParaRPr>
          </a:p>
        </p:txBody>
      </p:sp>
      <p:sp>
        <p:nvSpPr>
          <p:cNvPr id="18" name="TextBox 18"/>
          <p:cNvSpPr txBox="1"/>
          <p:nvPr/>
        </p:nvSpPr>
        <p:spPr>
          <a:xfrm>
            <a:off x="2595527" y="3032872"/>
            <a:ext cx="2567010" cy="6385146"/>
          </a:xfrm>
          <a:prstGeom prst="rect">
            <a:avLst/>
          </a:prstGeom>
        </p:spPr>
        <p:txBody>
          <a:bodyPr lIns="0" tIns="0" rIns="0" bIns="0" rtlCol="0" anchor="t">
            <a:spAutoFit/>
          </a:bodyPr>
          <a:lstStyle/>
          <a:p>
            <a:pPr marL="410211" lvl="1" indent="-205106" algn="l">
              <a:lnSpc>
                <a:spcPts val="2660"/>
              </a:lnSpc>
              <a:buFont typeface="Arial"/>
              <a:buChar char="•"/>
            </a:pPr>
            <a:r>
              <a:rPr lang="en-US" sz="1900" dirty="0">
                <a:latin typeface="Canva Sans"/>
                <a:ea typeface="Canva Sans"/>
                <a:cs typeface="Canva Sans"/>
                <a:sym typeface="Canva Sans"/>
              </a:rPr>
              <a:t> </a:t>
            </a:r>
            <a:r>
              <a:rPr lang="en-US" sz="2400" dirty="0">
                <a:latin typeface="Seaford Display" panose="00000500000000000000" pitchFamily="2" charset="0"/>
                <a:ea typeface="Canva Sans"/>
                <a:cs typeface="Canva Sans"/>
                <a:sym typeface="Canva Sans"/>
              </a:rPr>
              <a:t>Assist with filing formal Title IX complaints.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Conduct impartial investigations of sexual harassment or discrimination.</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Ensure a fair grievance process with opportunities for both parties to present evidence.</a:t>
            </a:r>
          </a:p>
          <a:p>
            <a:pPr algn="l">
              <a:lnSpc>
                <a:spcPts val="3219"/>
              </a:lnSpc>
            </a:pPr>
            <a:endParaRPr lang="en-US" sz="1900" dirty="0">
              <a:latin typeface="Canva Sans"/>
              <a:ea typeface="Canva Sans"/>
              <a:cs typeface="Canva Sans"/>
              <a:sym typeface="Canva Sans"/>
            </a:endParaRPr>
          </a:p>
        </p:txBody>
      </p:sp>
      <p:sp>
        <p:nvSpPr>
          <p:cNvPr id="19" name="TextBox 19"/>
          <p:cNvSpPr txBox="1"/>
          <p:nvPr/>
        </p:nvSpPr>
        <p:spPr>
          <a:xfrm>
            <a:off x="5288868" y="3013822"/>
            <a:ext cx="2567010" cy="5785751"/>
          </a:xfrm>
          <a:prstGeom prst="rect">
            <a:avLst/>
          </a:prstGeom>
        </p:spPr>
        <p:txBody>
          <a:bodyPr lIns="0" tIns="0" rIns="0" bIns="0" rtlCol="0" anchor="t">
            <a:spAutoFit/>
          </a:bodyPr>
          <a:lstStyle/>
          <a:p>
            <a:pPr marL="431801" lvl="1" indent="-215900" algn="l">
              <a:lnSpc>
                <a:spcPts val="2800"/>
              </a:lnSpc>
              <a:buFont typeface="Arial"/>
              <a:buChar char="•"/>
            </a:pPr>
            <a:r>
              <a:rPr lang="en-US" sz="2000" dirty="0">
                <a:latin typeface="Canva Sans"/>
                <a:ea typeface="Canva Sans"/>
                <a:cs typeface="Canva Sans"/>
                <a:sym typeface="Canva Sans"/>
              </a:rPr>
              <a:t> </a:t>
            </a:r>
            <a:r>
              <a:rPr lang="en-US" sz="2400" dirty="0">
                <a:latin typeface="Seaford Display" panose="00000500000000000000" pitchFamily="2" charset="0"/>
                <a:ea typeface="Canva Sans"/>
                <a:cs typeface="Canva Sans"/>
                <a:sym typeface="Canva Sans"/>
              </a:rPr>
              <a:t>Inform students of their rights under Title IX.</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 Provide the option to participate or decline informal resolution processes.</a:t>
            </a:r>
          </a:p>
          <a:p>
            <a:pPr algn="l">
              <a:lnSpc>
                <a:spcPts val="3219"/>
              </a:lnSpc>
            </a:pPr>
            <a:endParaRPr lang="en-US" sz="2400" dirty="0">
              <a:latin typeface="Seaford Display" panose="00000500000000000000" pitchFamily="2" charset="0"/>
              <a:ea typeface="Canva Sans"/>
              <a:cs typeface="Canva Sans"/>
              <a:sym typeface="Canva Sans"/>
            </a:endParaRPr>
          </a:p>
          <a:p>
            <a:pPr marL="431801" lvl="1" indent="-215900" algn="l">
              <a:lnSpc>
                <a:spcPts val="2800"/>
              </a:lnSpc>
              <a:buFont typeface="Arial"/>
              <a:buChar char="•"/>
            </a:pPr>
            <a:r>
              <a:rPr lang="en-US" sz="2400" dirty="0">
                <a:latin typeface="Seaford Display" panose="00000500000000000000" pitchFamily="2" charset="0"/>
                <a:ea typeface="Canva Sans"/>
                <a:cs typeface="Canva Sans"/>
                <a:sym typeface="Canva Sans"/>
              </a:rPr>
              <a:t> Maintain confidentiality to the extent possible.</a:t>
            </a:r>
          </a:p>
          <a:p>
            <a:pPr algn="l">
              <a:lnSpc>
                <a:spcPts val="3219"/>
              </a:lnSpc>
            </a:pPr>
            <a:endParaRPr lang="en-US" sz="2000" dirty="0">
              <a:latin typeface="Canva Sans"/>
              <a:ea typeface="Canva Sans"/>
              <a:cs typeface="Canva Sans"/>
              <a:sym typeface="Canva Sans"/>
            </a:endParaRPr>
          </a:p>
        </p:txBody>
      </p:sp>
      <p:sp>
        <p:nvSpPr>
          <p:cNvPr id="20" name="TextBox 20"/>
          <p:cNvSpPr txBox="1"/>
          <p:nvPr/>
        </p:nvSpPr>
        <p:spPr>
          <a:xfrm>
            <a:off x="8029151" y="3023347"/>
            <a:ext cx="2567010" cy="5346400"/>
          </a:xfrm>
          <a:prstGeom prst="rect">
            <a:avLst/>
          </a:prstGeom>
        </p:spPr>
        <p:txBody>
          <a:bodyPr lIns="0" tIns="0" rIns="0" bIns="0" rtlCol="0" anchor="t">
            <a:spAutoFit/>
          </a:bodyPr>
          <a:lstStyle/>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Connect students with campus and community resources (e.g., legal aid, health services).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Offer guidance on external reporting to law enforcement or other agencies.</a:t>
            </a:r>
          </a:p>
          <a:p>
            <a:pPr algn="l">
              <a:lnSpc>
                <a:spcPts val="3219"/>
              </a:lnSpc>
            </a:pPr>
            <a:endParaRPr lang="en-US" sz="2400" dirty="0">
              <a:latin typeface="Seaford Display" panose="00000500000000000000" pitchFamily="2" charset="0"/>
              <a:ea typeface="Canva Sans"/>
              <a:cs typeface="Canva Sans"/>
              <a:sym typeface="Canva Sans"/>
            </a:endParaRPr>
          </a:p>
          <a:p>
            <a:pPr algn="l">
              <a:lnSpc>
                <a:spcPts val="3219"/>
              </a:lnSpc>
            </a:pPr>
            <a:endParaRPr lang="en-US" sz="1900" dirty="0">
              <a:latin typeface="Canva Sans"/>
              <a:ea typeface="Canva Sans"/>
              <a:cs typeface="Canva Sans"/>
              <a:sym typeface="Canva Sans"/>
            </a:endParaRPr>
          </a:p>
        </p:txBody>
      </p:sp>
      <p:sp>
        <p:nvSpPr>
          <p:cNvPr id="21" name="TextBox 21"/>
          <p:cNvSpPr txBox="1"/>
          <p:nvPr/>
        </p:nvSpPr>
        <p:spPr>
          <a:xfrm>
            <a:off x="13565356" y="3605855"/>
            <a:ext cx="4601560" cy="3407197"/>
          </a:xfrm>
          <a:prstGeom prst="rect">
            <a:avLst/>
          </a:prstGeom>
        </p:spPr>
        <p:txBody>
          <a:bodyPr lIns="0" tIns="0" rIns="0" bIns="0" rtlCol="0" anchor="t">
            <a:spAutoFit/>
          </a:bodyPr>
          <a:lstStyle/>
          <a:p>
            <a:pPr algn="ctr">
              <a:lnSpc>
                <a:spcPts val="6597"/>
              </a:lnSpc>
            </a:pPr>
            <a:r>
              <a:rPr lang="en-US" sz="6664" dirty="0">
                <a:solidFill>
                  <a:srgbClr val="C29C3D"/>
                </a:solidFill>
                <a:latin typeface="Alta"/>
                <a:ea typeface="Alta"/>
                <a:cs typeface="Alta"/>
                <a:sym typeface="Alta"/>
              </a:rPr>
              <a:t>What can Title IX do for students?</a:t>
            </a:r>
          </a:p>
        </p:txBody>
      </p:sp>
      <p:sp>
        <p:nvSpPr>
          <p:cNvPr id="22" name="TextBox 22"/>
          <p:cNvSpPr txBox="1"/>
          <p:nvPr/>
        </p:nvSpPr>
        <p:spPr>
          <a:xfrm>
            <a:off x="153170" y="757497"/>
            <a:ext cx="2360191" cy="2272032"/>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Provide Supportive Measures</a:t>
            </a:r>
          </a:p>
          <a:p>
            <a:pPr algn="ctr">
              <a:lnSpc>
                <a:spcPts val="4495"/>
              </a:lnSpc>
            </a:pPr>
            <a:endParaRPr lang="en-US" sz="3210" dirty="0">
              <a:latin typeface="Anton"/>
              <a:ea typeface="Anton"/>
              <a:cs typeface="Anton"/>
              <a:sym typeface="Anton"/>
            </a:endParaRPr>
          </a:p>
        </p:txBody>
      </p:sp>
      <p:sp>
        <p:nvSpPr>
          <p:cNvPr id="23" name="TextBox 23"/>
          <p:cNvSpPr txBox="1"/>
          <p:nvPr/>
        </p:nvSpPr>
        <p:spPr>
          <a:xfrm>
            <a:off x="10823395" y="847476"/>
            <a:ext cx="2360191" cy="2272032"/>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Promote a Safe Environment</a:t>
            </a:r>
          </a:p>
          <a:p>
            <a:pPr algn="ctr">
              <a:lnSpc>
                <a:spcPts val="4495"/>
              </a:lnSpc>
            </a:pPr>
            <a:endParaRPr lang="en-US" sz="3210" dirty="0">
              <a:solidFill>
                <a:srgbClr val="FFFFFF"/>
              </a:solidFill>
              <a:latin typeface="Anton"/>
              <a:ea typeface="Anton"/>
              <a:cs typeface="Anton"/>
              <a:sym typeface="Anton"/>
            </a:endParaRPr>
          </a:p>
        </p:txBody>
      </p:sp>
      <p:sp>
        <p:nvSpPr>
          <p:cNvPr id="24" name="TextBox 24"/>
          <p:cNvSpPr txBox="1"/>
          <p:nvPr/>
        </p:nvSpPr>
        <p:spPr>
          <a:xfrm>
            <a:off x="10719985" y="3032872"/>
            <a:ext cx="2567010" cy="4307654"/>
          </a:xfrm>
          <a:prstGeom prst="rect">
            <a:avLst/>
          </a:prstGeom>
        </p:spPr>
        <p:txBody>
          <a:bodyPr lIns="0" tIns="0" rIns="0" bIns="0" rtlCol="0" anchor="t">
            <a:spAutoFit/>
          </a:bodyPr>
          <a:lstStyle/>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Take immediate steps to address safety concerns.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Work to prevent retaliation and ensure ongoing access to educational programs.</a:t>
            </a:r>
          </a:p>
          <a:p>
            <a:pPr algn="l">
              <a:lnSpc>
                <a:spcPts val="3219"/>
              </a:lnSpc>
            </a:pPr>
            <a:endParaRPr lang="en-US" sz="1900" dirty="0">
              <a:latin typeface="Canva Sans"/>
              <a:ea typeface="Canva Sans"/>
              <a:cs typeface="Canva Sans"/>
              <a:sym typeface="Canva Sans"/>
            </a:endParaRPr>
          </a:p>
          <a:p>
            <a:pPr algn="l">
              <a:lnSpc>
                <a:spcPts val="3219"/>
              </a:lnSpc>
            </a:pPr>
            <a:endParaRPr lang="en-US" sz="1900" dirty="0">
              <a:latin typeface="Canva Sans"/>
              <a:ea typeface="Canva Sans"/>
              <a:cs typeface="Canva Sans"/>
              <a:sym typeface="Canv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6125C09-084F-846F-6A7C-6359B702F723}"/>
              </a:ext>
            </a:extLst>
          </p:cNvPr>
          <p:cNvPicPr>
            <a:picLocks noChangeAspect="1"/>
          </p:cNvPicPr>
          <p:nvPr/>
        </p:nvPicPr>
        <p:blipFill>
          <a:blip r:embed="rId2"/>
          <a:stretch>
            <a:fillRect/>
          </a:stretch>
        </p:blipFill>
        <p:spPr>
          <a:xfrm>
            <a:off x="0" y="1"/>
            <a:ext cx="6500755" cy="4320378"/>
          </a:xfrm>
          <a:prstGeom prst="rect">
            <a:avLst/>
          </a:prstGeom>
        </p:spPr>
      </p:pic>
      <p:grpSp>
        <p:nvGrpSpPr>
          <p:cNvPr id="3" name="Group 3"/>
          <p:cNvGrpSpPr/>
          <p:nvPr/>
        </p:nvGrpSpPr>
        <p:grpSpPr>
          <a:xfrm>
            <a:off x="6500755" y="-186441"/>
            <a:ext cx="12098517" cy="10659882"/>
            <a:chOff x="0" y="0"/>
            <a:chExt cx="2984379" cy="2807541"/>
          </a:xfrm>
          <a:solidFill>
            <a:srgbClr val="C79751"/>
          </a:solidFill>
        </p:grpSpPr>
        <p:sp>
          <p:nvSpPr>
            <p:cNvPr id="4" name="Freeform 4"/>
            <p:cNvSpPr/>
            <p:nvPr/>
          </p:nvSpPr>
          <p:spPr>
            <a:xfrm>
              <a:off x="0" y="0"/>
              <a:ext cx="2984379" cy="2807541"/>
            </a:xfrm>
            <a:custGeom>
              <a:avLst/>
              <a:gdLst/>
              <a:ahLst/>
              <a:cxnLst/>
              <a:rect l="l" t="t" r="r" b="b"/>
              <a:pathLst>
                <a:path w="2984379" h="2807541">
                  <a:moveTo>
                    <a:pt x="0" y="0"/>
                  </a:moveTo>
                  <a:lnTo>
                    <a:pt x="2984379" y="0"/>
                  </a:lnTo>
                  <a:lnTo>
                    <a:pt x="2984379" y="2807541"/>
                  </a:lnTo>
                  <a:lnTo>
                    <a:pt x="0" y="2807541"/>
                  </a:lnTo>
                  <a:close/>
                </a:path>
              </a:pathLst>
            </a:custGeom>
            <a:grpFill/>
          </p:spPr>
          <p:txBody>
            <a:bodyPr/>
            <a:lstStyle/>
            <a:p>
              <a:endParaRPr lang="en-US"/>
            </a:p>
          </p:txBody>
        </p:sp>
        <p:sp>
          <p:nvSpPr>
            <p:cNvPr id="5" name="TextBox 5"/>
            <p:cNvSpPr txBox="1"/>
            <p:nvPr/>
          </p:nvSpPr>
          <p:spPr>
            <a:xfrm>
              <a:off x="0" y="-76200"/>
              <a:ext cx="2984379" cy="2883741"/>
            </a:xfrm>
            <a:prstGeom prst="rect">
              <a:avLst/>
            </a:prstGeom>
            <a:grpFill/>
          </p:spPr>
          <p:txBody>
            <a:bodyPr lIns="50800" tIns="50800" rIns="50800" bIns="50800" rtlCol="0" anchor="ctr"/>
            <a:lstStyle/>
            <a:p>
              <a:pPr algn="ctr">
                <a:lnSpc>
                  <a:spcPts val="3500"/>
                </a:lnSpc>
              </a:pPr>
              <a:endParaRPr/>
            </a:p>
          </p:txBody>
        </p:sp>
      </p:grpSp>
      <p:sp>
        <p:nvSpPr>
          <p:cNvPr id="6" name="Freeform 6"/>
          <p:cNvSpPr/>
          <p:nvPr/>
        </p:nvSpPr>
        <p:spPr>
          <a:xfrm>
            <a:off x="205880" y="0"/>
            <a:ext cx="1645639" cy="1645639"/>
          </a:xfrm>
          <a:custGeom>
            <a:avLst/>
            <a:gdLst/>
            <a:ahLst/>
            <a:cxnLst/>
            <a:rect l="l" t="t" r="r" b="b"/>
            <a:pathLst>
              <a:path w="1645639" h="1645639">
                <a:moveTo>
                  <a:pt x="0" y="0"/>
                </a:moveTo>
                <a:lnTo>
                  <a:pt x="1645640" y="0"/>
                </a:lnTo>
                <a:lnTo>
                  <a:pt x="1645640" y="1645639"/>
                </a:lnTo>
                <a:lnTo>
                  <a:pt x="0" y="1645639"/>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6797303" y="548259"/>
            <a:ext cx="11490697" cy="10484089"/>
          </a:xfrm>
          <a:prstGeom prst="rect">
            <a:avLst/>
          </a:prstGeom>
        </p:spPr>
        <p:txBody>
          <a:bodyPr wrap="square" lIns="0" tIns="0" rIns="0" bIns="0" rtlCol="0" anchor="t">
            <a:spAutoFit/>
          </a:bodyPr>
          <a:lstStyle/>
          <a:p>
            <a:pPr algn="just">
              <a:lnSpc>
                <a:spcPts val="3816"/>
              </a:lnSpc>
            </a:pPr>
            <a:r>
              <a:rPr lang="en-US" sz="4000" dirty="0">
                <a:solidFill>
                  <a:schemeClr val="accent2">
                    <a:lumMod val="75000"/>
                  </a:schemeClr>
                </a:solidFill>
                <a:latin typeface="Impact" panose="020B0806030902050204" pitchFamily="34" charset="0"/>
                <a:ea typeface="Canva Sans"/>
                <a:cs typeface="Canva Sans"/>
                <a:sym typeface="Canva Sans"/>
              </a:rPr>
              <a:t>Mandatory Reporting</a:t>
            </a:r>
            <a:endParaRPr lang="en-US" sz="2800" dirty="0">
              <a:latin typeface="Seaford Display" panose="00000500000000000000" pitchFamily="2" charset="0"/>
              <a:ea typeface="Canva Sans"/>
              <a:cs typeface="Canva Sans"/>
              <a:sym typeface="Canva Sans"/>
            </a:endParaRPr>
          </a:p>
          <a:p>
            <a:r>
              <a:rPr lang="en-US" sz="2400" dirty="0">
                <a:latin typeface="Seaford Display" panose="00000500000000000000" pitchFamily="2" charset="0"/>
              </a:rPr>
              <a:t>As campus law enforcement, </a:t>
            </a:r>
            <a:r>
              <a:rPr lang="en-US" sz="2400" b="1" dirty="0">
                <a:latin typeface="Seaford Display" panose="00000500000000000000" pitchFamily="2" charset="0"/>
              </a:rPr>
              <a:t>you are a mandatory reporter</a:t>
            </a:r>
            <a:r>
              <a:rPr lang="en-US" sz="2400" dirty="0">
                <a:latin typeface="Seaford Display" panose="00000500000000000000" pitchFamily="2" charset="0"/>
              </a:rPr>
              <a:t>. This means:</a:t>
            </a:r>
          </a:p>
          <a:p>
            <a:pPr marL="457200" indent="-457200">
              <a:buFont typeface="Arial" panose="020B0604020202020204" pitchFamily="34" charset="0"/>
              <a:buChar char="•"/>
            </a:pPr>
            <a:r>
              <a:rPr lang="en-US" sz="2400" dirty="0">
                <a:latin typeface="Seaford Display" panose="00000500000000000000" pitchFamily="2" charset="0"/>
              </a:rPr>
              <a:t>You must </a:t>
            </a:r>
            <a:r>
              <a:rPr lang="en-US" sz="2400" b="1" dirty="0">
                <a:latin typeface="Seaford Display" panose="00000500000000000000" pitchFamily="2" charset="0"/>
              </a:rPr>
              <a:t>report all potential Title IX violations</a:t>
            </a:r>
            <a:r>
              <a:rPr lang="en-US" sz="2400" dirty="0">
                <a:latin typeface="Seaford Display" panose="00000500000000000000" pitchFamily="2" charset="0"/>
              </a:rPr>
              <a:t> to the Title IX Coordinator.</a:t>
            </a:r>
          </a:p>
          <a:p>
            <a:pPr marL="457200" indent="-457200">
              <a:buFont typeface="Arial" panose="020B0604020202020204" pitchFamily="34" charset="0"/>
              <a:buChar char="•"/>
            </a:pPr>
            <a:r>
              <a:rPr lang="en-US" sz="2400" dirty="0">
                <a:latin typeface="Seaford Display" panose="00000500000000000000" pitchFamily="2" charset="0"/>
              </a:rPr>
              <a:t>You </a:t>
            </a:r>
            <a:r>
              <a:rPr lang="en-US" sz="2400" b="1" dirty="0">
                <a:latin typeface="Seaford Display" panose="00000500000000000000" pitchFamily="2" charset="0"/>
              </a:rPr>
              <a:t>cannot promise confidentiality</a:t>
            </a:r>
            <a:r>
              <a:rPr lang="en-US" sz="2400" dirty="0">
                <a:latin typeface="Seaford Display" panose="00000500000000000000" pitchFamily="2" charset="0"/>
              </a:rPr>
              <a:t> – Title IX requires disclosure to ensure institutional response.</a:t>
            </a:r>
          </a:p>
          <a:p>
            <a:pPr marL="457200" indent="-457200">
              <a:buFont typeface="Arial" panose="020B0604020202020204" pitchFamily="34" charset="0"/>
              <a:buChar char="•"/>
            </a:pPr>
            <a:r>
              <a:rPr lang="en-US" sz="2400" dirty="0">
                <a:latin typeface="Seaford Display" panose="00000500000000000000" pitchFamily="2" charset="0"/>
              </a:rPr>
              <a:t>Survivors should be informed of their rights and support services, </a:t>
            </a:r>
            <a:r>
              <a:rPr lang="en-US" sz="2400" b="1" dirty="0">
                <a:latin typeface="Seaford Display" panose="00000500000000000000" pitchFamily="2" charset="0"/>
              </a:rPr>
              <a:t>regardless of their decision to file criminal charges</a:t>
            </a:r>
            <a:r>
              <a:rPr lang="en-US" sz="2400" dirty="0">
                <a:latin typeface="Seaford Display" panose="00000500000000000000" pitchFamily="2" charset="0"/>
              </a:rPr>
              <a:t>.</a:t>
            </a:r>
          </a:p>
          <a:p>
            <a:pPr>
              <a:buFont typeface="Arial" panose="020B0604020202020204" pitchFamily="34" charset="0"/>
              <a:buChar char="•"/>
            </a:pPr>
            <a:endParaRPr lang="en-US" sz="2800" dirty="0"/>
          </a:p>
          <a:p>
            <a:r>
              <a:rPr lang="en-US" sz="4000" dirty="0">
                <a:solidFill>
                  <a:schemeClr val="accent2">
                    <a:lumMod val="75000"/>
                  </a:schemeClr>
                </a:solidFill>
                <a:latin typeface="Impact" panose="020B0806030902050204" pitchFamily="34" charset="0"/>
                <a:ea typeface="Canva Sans"/>
                <a:cs typeface="Canva Sans"/>
                <a:sym typeface="Canva Sans"/>
              </a:rPr>
              <a:t>Coordinating with the Title IX Office</a:t>
            </a:r>
            <a:endParaRPr lang="en-US" sz="4000" dirty="0"/>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Seaford Display" panose="00000500000000000000" pitchFamily="2" charset="0"/>
              </a:rPr>
              <a:t>Parallel Investigations</a:t>
            </a:r>
            <a:r>
              <a:rPr kumimoji="0" lang="en-US" altLang="en-US" sz="2400" b="0" i="0" u="none" strike="noStrike" cap="none" normalizeH="0" baseline="0" dirty="0">
                <a:ln>
                  <a:noFill/>
                </a:ln>
                <a:solidFill>
                  <a:schemeClr val="tx1"/>
                </a:solidFill>
                <a:effectLst/>
                <a:latin typeface="Seaford Display" panose="00000500000000000000" pitchFamily="2" charset="0"/>
              </a:rPr>
              <a:t>: Criminal and Title IX investigations can happen </a:t>
            </a:r>
            <a:r>
              <a:rPr kumimoji="0" lang="en-US" altLang="en-US" sz="2400" b="1" i="0" u="none" strike="noStrike" cap="none" normalizeH="0" baseline="0" dirty="0">
                <a:ln>
                  <a:noFill/>
                </a:ln>
                <a:solidFill>
                  <a:schemeClr val="tx1"/>
                </a:solidFill>
                <a:effectLst/>
                <a:latin typeface="Seaford Display" panose="00000500000000000000" pitchFamily="2" charset="0"/>
              </a:rPr>
              <a:t>simultaneously</a:t>
            </a:r>
            <a:r>
              <a:rPr kumimoji="0" lang="en-US" altLang="en-US" sz="2400" b="0" i="0" u="none" strike="noStrike" cap="none" normalizeH="0" baseline="0" dirty="0">
                <a:ln>
                  <a:noFill/>
                </a:ln>
                <a:solidFill>
                  <a:schemeClr val="tx1"/>
                </a:solidFill>
                <a:effectLst/>
                <a:latin typeface="Seaford Display" panose="00000500000000000000" pitchFamily="2" charset="0"/>
              </a:rPr>
              <a:t> but are separate.</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Seaford Display" panose="00000500000000000000" pitchFamily="2" charset="0"/>
              </a:rPr>
              <a:t>Different Standards of Proof</a:t>
            </a:r>
            <a:r>
              <a:rPr kumimoji="0" lang="en-US" altLang="en-US" sz="2400" b="0" i="0" u="none" strike="noStrike" cap="none" normalizeH="0" baseline="0" dirty="0">
                <a:ln>
                  <a:noFill/>
                </a:ln>
                <a:solidFill>
                  <a:schemeClr val="tx1"/>
                </a:solidFill>
                <a:effectLst/>
                <a:latin typeface="Seaford Display" panose="00000500000000000000" pitchFamily="2" charset="0"/>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Seaford Display" panose="00000500000000000000" pitchFamily="2" charset="0"/>
              </a:rPr>
              <a:t>Criminal</a:t>
            </a:r>
            <a:r>
              <a:rPr kumimoji="0" lang="en-US" altLang="en-US" sz="2400" b="0" i="0" u="none" strike="noStrike" cap="none" normalizeH="0" baseline="0" dirty="0">
                <a:ln>
                  <a:noFill/>
                </a:ln>
                <a:solidFill>
                  <a:schemeClr val="tx1"/>
                </a:solidFill>
                <a:effectLst/>
                <a:latin typeface="Seaford Display" panose="00000500000000000000" pitchFamily="2" charset="0"/>
              </a:rPr>
              <a:t>: Beyond a reasonable doubt.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Seaford Display" panose="00000500000000000000" pitchFamily="2" charset="0"/>
              </a:rPr>
              <a:t>Title IX</a:t>
            </a:r>
            <a:r>
              <a:rPr kumimoji="0" lang="en-US" altLang="en-US" sz="2400" b="0" i="0" u="none" strike="noStrike" cap="none" normalizeH="0" baseline="0" dirty="0">
                <a:ln>
                  <a:noFill/>
                </a:ln>
                <a:solidFill>
                  <a:schemeClr val="tx1"/>
                </a:solidFill>
                <a:effectLst/>
                <a:latin typeface="Seaford Display" panose="00000500000000000000" pitchFamily="2" charset="0"/>
              </a:rPr>
              <a:t>: Preponderance of the evidence (more likely than not).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Seaford Display" panose="00000500000000000000" pitchFamily="2" charset="0"/>
              </a:rPr>
              <a:t>No interference</a:t>
            </a:r>
            <a:r>
              <a:rPr kumimoji="0" lang="en-US" altLang="en-US" sz="2400" b="0" i="0" u="none" strike="noStrike" cap="none" normalizeH="0" baseline="0" dirty="0">
                <a:ln>
                  <a:noFill/>
                </a:ln>
                <a:solidFill>
                  <a:schemeClr val="tx1"/>
                </a:solidFill>
                <a:effectLst/>
                <a:latin typeface="Seaford Display" panose="00000500000000000000" pitchFamily="2" charset="0"/>
              </a:rPr>
              <a:t>: Title IX cases must continue even if criminal cases are pending. </a:t>
            </a:r>
          </a:p>
          <a:p>
            <a:pPr marL="0" marR="0" lvl="0" indent="0" algn="l" defTabSz="914400" rtl="0" eaLnBrk="0" fontAlgn="base" latinLnBrk="0" hangingPunct="0">
              <a:lnSpc>
                <a:spcPct val="100000"/>
              </a:lnSpc>
              <a:spcBef>
                <a:spcPct val="0"/>
              </a:spcBef>
              <a:spcAft>
                <a:spcPct val="0"/>
              </a:spcAft>
              <a:buClrTx/>
              <a:buSzTx/>
              <a:tabLst/>
            </a:pPr>
            <a:endParaRPr lang="en-US" altLang="en-US" sz="2800" dirty="0">
              <a:latin typeface="Arial" panose="020B0604020202020204" pitchFamily="34" charset="0"/>
            </a:endParaRPr>
          </a:p>
          <a:p>
            <a:pPr eaLnBrk="0" fontAlgn="base" hangingPunct="0">
              <a:spcBef>
                <a:spcPct val="0"/>
              </a:spcBef>
              <a:spcAft>
                <a:spcPct val="0"/>
              </a:spcAft>
            </a:pPr>
            <a:r>
              <a:rPr lang="en-US" sz="4000" dirty="0">
                <a:solidFill>
                  <a:schemeClr val="accent2">
                    <a:lumMod val="75000"/>
                  </a:schemeClr>
                </a:solidFill>
                <a:latin typeface="Impact" panose="020B0806030902050204" pitchFamily="34" charset="0"/>
                <a:ea typeface="Canva Sans"/>
                <a:cs typeface="Canva Sans"/>
                <a:sym typeface="Canva Sans"/>
              </a:rPr>
              <a:t>Supporting Complainants and Respondents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Seaford Display" panose="00000500000000000000" pitchFamily="2" charset="0"/>
              </a:rPr>
              <a:t>Explain the </a:t>
            </a:r>
            <a:r>
              <a:rPr kumimoji="0" lang="en-US" altLang="en-US" sz="2400" b="1" i="0" u="none" strike="noStrike" cap="none" normalizeH="0" baseline="0" dirty="0">
                <a:ln>
                  <a:noFill/>
                </a:ln>
                <a:solidFill>
                  <a:schemeClr val="tx1"/>
                </a:solidFill>
                <a:effectLst/>
                <a:latin typeface="Seaford Display" panose="00000500000000000000" pitchFamily="2" charset="0"/>
              </a:rPr>
              <a:t>difference between Title IX and criminal complaints</a:t>
            </a:r>
            <a:r>
              <a:rPr kumimoji="0" lang="en-US" altLang="en-US" sz="2400" b="0" i="0" u="none" strike="noStrike" cap="none" normalizeH="0" baseline="0" dirty="0">
                <a:ln>
                  <a:noFill/>
                </a:ln>
                <a:solidFill>
                  <a:schemeClr val="tx1"/>
                </a:solidFill>
                <a:effectLst/>
                <a:latin typeface="Seaford Display" panose="00000500000000000000" pitchFamily="2" charset="0"/>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Seaford Display" panose="00000500000000000000" pitchFamily="2" charset="0"/>
              </a:rPr>
              <a:t>Direct complainants to </a:t>
            </a:r>
            <a:r>
              <a:rPr kumimoji="0" lang="en-US" altLang="en-US" sz="2400" b="1" i="0" u="none" strike="noStrike" cap="none" normalizeH="0" baseline="0" dirty="0">
                <a:ln>
                  <a:noFill/>
                </a:ln>
                <a:solidFill>
                  <a:schemeClr val="tx1"/>
                </a:solidFill>
                <a:effectLst/>
                <a:latin typeface="Seaford Display" panose="00000500000000000000" pitchFamily="2" charset="0"/>
              </a:rPr>
              <a:t>Title IX resources and support services</a:t>
            </a:r>
            <a:r>
              <a:rPr kumimoji="0" lang="en-US" altLang="en-US" sz="2400" b="0" i="0" u="none" strike="noStrike" cap="none" normalizeH="0" baseline="0" dirty="0">
                <a:ln>
                  <a:noFill/>
                </a:ln>
                <a:solidFill>
                  <a:schemeClr val="tx1"/>
                </a:solidFill>
                <a:effectLst/>
                <a:latin typeface="Seaford Display" panose="00000500000000000000" pitchFamily="2" charset="0"/>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Seaford Display" panose="00000500000000000000" pitchFamily="2" charset="0"/>
              </a:rPr>
              <a:t>Ensure </a:t>
            </a:r>
            <a:r>
              <a:rPr kumimoji="0" lang="en-US" altLang="en-US" sz="2400" b="1" i="0" u="none" strike="noStrike" cap="none" normalizeH="0" baseline="0" dirty="0">
                <a:ln>
                  <a:noFill/>
                </a:ln>
                <a:solidFill>
                  <a:schemeClr val="tx1"/>
                </a:solidFill>
                <a:effectLst/>
                <a:latin typeface="Seaford Display" panose="00000500000000000000" pitchFamily="2" charset="0"/>
              </a:rPr>
              <a:t>no bias or pressure</a:t>
            </a:r>
            <a:r>
              <a:rPr kumimoji="0" lang="en-US" altLang="en-US" sz="2400" b="0" i="0" u="none" strike="noStrike" cap="none" normalizeH="0" baseline="0" dirty="0">
                <a:ln>
                  <a:noFill/>
                </a:ln>
                <a:solidFill>
                  <a:schemeClr val="tx1"/>
                </a:solidFill>
                <a:effectLst/>
                <a:latin typeface="Seaford Display" panose="00000500000000000000" pitchFamily="2" charset="0"/>
              </a:rPr>
              <a:t> to file a criminal complaint if they choose not to.</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Seaford Display" panose="00000500000000000000" pitchFamily="2" charset="0"/>
              </a:rPr>
              <a:t>If an individual is </a:t>
            </a:r>
            <a:r>
              <a:rPr kumimoji="0" lang="en-US" altLang="en-US" sz="2400" b="1" i="0" u="none" strike="noStrike" cap="none" normalizeH="0" baseline="0" dirty="0">
                <a:ln>
                  <a:noFill/>
                </a:ln>
                <a:solidFill>
                  <a:schemeClr val="tx1"/>
                </a:solidFill>
                <a:effectLst/>
                <a:latin typeface="Seaford Display" panose="00000500000000000000" pitchFamily="2" charset="0"/>
              </a:rPr>
              <a:t>a minor</a:t>
            </a:r>
            <a:r>
              <a:rPr kumimoji="0" lang="en-US" altLang="en-US" sz="2400" b="0" i="0" u="none" strike="noStrike" cap="none" normalizeH="0" baseline="0" dirty="0">
                <a:ln>
                  <a:noFill/>
                </a:ln>
                <a:solidFill>
                  <a:schemeClr val="tx1"/>
                </a:solidFill>
                <a:effectLst/>
                <a:latin typeface="Seaford Display" panose="00000500000000000000" pitchFamily="2" charset="0"/>
              </a:rPr>
              <a:t>, </a:t>
            </a:r>
            <a:r>
              <a:rPr kumimoji="0" lang="en-US" altLang="en-US" sz="2400" b="1" i="0" u="none" strike="noStrike" cap="none" normalizeH="0" baseline="0" dirty="0">
                <a:ln>
                  <a:noFill/>
                </a:ln>
                <a:solidFill>
                  <a:schemeClr val="tx1"/>
                </a:solidFill>
                <a:effectLst/>
                <a:latin typeface="Seaford Display" panose="00000500000000000000" pitchFamily="2" charset="0"/>
              </a:rPr>
              <a:t>immediate reporting</a:t>
            </a:r>
            <a:r>
              <a:rPr kumimoji="0" lang="en-US" altLang="en-US" sz="2400" b="0" i="0" u="none" strike="noStrike" cap="none" normalizeH="0" baseline="0" dirty="0">
                <a:ln>
                  <a:noFill/>
                </a:ln>
                <a:solidFill>
                  <a:schemeClr val="tx1"/>
                </a:solidFill>
                <a:effectLst/>
                <a:latin typeface="Seaford Display" panose="00000500000000000000" pitchFamily="2" charset="0"/>
              </a:rPr>
              <a:t> to </a:t>
            </a:r>
            <a:r>
              <a:rPr kumimoji="0" lang="en-US" altLang="en-US" sz="2400" b="1" i="0" u="none" strike="noStrike" cap="none" normalizeH="0" baseline="0" dirty="0">
                <a:ln>
                  <a:noFill/>
                </a:ln>
                <a:solidFill>
                  <a:schemeClr val="tx1"/>
                </a:solidFill>
                <a:effectLst/>
                <a:latin typeface="Seaford Display" panose="00000500000000000000" pitchFamily="2" charset="0"/>
              </a:rPr>
              <a:t>CPS or law enforcement</a:t>
            </a:r>
            <a:r>
              <a:rPr kumimoji="0" lang="en-US" altLang="en-US" sz="2400" b="0" i="0" u="none" strike="noStrike" cap="none" normalizeH="0" baseline="0" dirty="0">
                <a:ln>
                  <a:noFill/>
                </a:ln>
                <a:solidFill>
                  <a:schemeClr val="tx1"/>
                </a:solidFill>
                <a:effectLst/>
                <a:latin typeface="Seaford Display" panose="00000500000000000000" pitchFamily="2" charset="0"/>
              </a:rPr>
              <a:t> is required under mandated reporting laws. </a:t>
            </a:r>
          </a:p>
          <a:p>
            <a:pPr eaLnBrk="0" fontAlgn="base" hangingPunct="0">
              <a:spcBef>
                <a:spcPct val="0"/>
              </a:spcBef>
              <a:spcAft>
                <a:spcPct val="0"/>
              </a:spcAft>
            </a:pPr>
            <a:endParaRPr lang="en-US" sz="2800" dirty="0">
              <a:solidFill>
                <a:schemeClr val="accent2">
                  <a:lumMod val="75000"/>
                </a:schemeClr>
              </a:solidFill>
              <a:latin typeface="Impact" panose="020B0806030902050204" pitchFamily="34" charset="0"/>
              <a:ea typeface="Canva Sans"/>
              <a:cs typeface="Canva Sans"/>
              <a:sym typeface="Canva Sans"/>
            </a:endParaRPr>
          </a:p>
          <a:p>
            <a:pPr eaLnBrk="0" fontAlgn="base" hangingPunct="0">
              <a:spcBef>
                <a:spcPct val="0"/>
              </a:spcBef>
              <a:spcAft>
                <a:spcPct val="0"/>
              </a:spcAf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algn="just">
              <a:lnSpc>
                <a:spcPts val="3816"/>
              </a:lnSpc>
            </a:pPr>
            <a:endParaRPr lang="en-US" sz="2726" dirty="0">
              <a:solidFill>
                <a:srgbClr val="DF0E0E"/>
              </a:solidFill>
              <a:latin typeface="Canva Sans"/>
              <a:ea typeface="Canva Sans"/>
              <a:cs typeface="Canva Sans"/>
              <a:sym typeface="Canva Sans"/>
            </a:endParaRPr>
          </a:p>
        </p:txBody>
      </p:sp>
      <p:sp>
        <p:nvSpPr>
          <p:cNvPr id="8" name="TextBox 8"/>
          <p:cNvSpPr txBox="1"/>
          <p:nvPr/>
        </p:nvSpPr>
        <p:spPr>
          <a:xfrm>
            <a:off x="605374" y="5978642"/>
            <a:ext cx="5598833" cy="1629542"/>
          </a:xfrm>
          <a:prstGeom prst="rect">
            <a:avLst/>
          </a:prstGeom>
        </p:spPr>
        <p:txBody>
          <a:bodyPr lIns="0" tIns="0" rIns="0" bIns="0" rtlCol="0" anchor="t">
            <a:spAutoFit/>
          </a:bodyPr>
          <a:lstStyle/>
          <a:p>
            <a:pPr algn="l">
              <a:lnSpc>
                <a:spcPts val="6039"/>
              </a:lnSpc>
            </a:pPr>
            <a:r>
              <a:rPr lang="en-US" sz="6100">
                <a:solidFill>
                  <a:srgbClr val="FFFFFF"/>
                </a:solidFill>
                <a:latin typeface="Alta"/>
                <a:ea typeface="Alta"/>
                <a:cs typeface="Alta"/>
                <a:sym typeface="Alta"/>
              </a:rPr>
              <a:t>what are my responsibilities?</a:t>
            </a:r>
          </a:p>
        </p:txBody>
      </p:sp>
      <p:sp>
        <p:nvSpPr>
          <p:cNvPr id="9" name="TextBox 21">
            <a:extLst>
              <a:ext uri="{FF2B5EF4-FFF2-40B4-BE49-F238E27FC236}">
                <a16:creationId xmlns:a16="http://schemas.microsoft.com/office/drawing/2014/main" id="{8FC225AC-2052-3E23-D575-08D6A7783E11}"/>
              </a:ext>
            </a:extLst>
          </p:cNvPr>
          <p:cNvSpPr txBox="1"/>
          <p:nvPr/>
        </p:nvSpPr>
        <p:spPr>
          <a:xfrm>
            <a:off x="486156" y="6054913"/>
            <a:ext cx="5733552" cy="1692771"/>
          </a:xfrm>
          <a:prstGeom prst="rect">
            <a:avLst/>
          </a:prstGeom>
        </p:spPr>
        <p:txBody>
          <a:bodyPr wrap="square" lIns="0" tIns="0" rIns="0" bIns="0" rtlCol="0" anchor="t">
            <a:spAutoFit/>
          </a:bodyPr>
          <a:lstStyle/>
          <a:p>
            <a:pPr algn="ctr">
              <a:lnSpc>
                <a:spcPts val="6597"/>
              </a:lnSpc>
            </a:pPr>
            <a:r>
              <a:rPr lang="en-US" sz="6664" dirty="0">
                <a:solidFill>
                  <a:srgbClr val="C29C3D"/>
                </a:solidFill>
                <a:latin typeface="Alta"/>
                <a:ea typeface="Alta"/>
                <a:cs typeface="Alta"/>
                <a:sym typeface="Alta"/>
              </a:rPr>
              <a:t>Campus Police responsibilities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e1e85c2-9cd4-4748-a1d4-d2f1f1bcd4dd">
      <Terms xmlns="http://schemas.microsoft.com/office/infopath/2007/PartnerControls"/>
    </lcf76f155ced4ddcb4097134ff3c332f>
    <TaxCatchAll xmlns="377e0fa3-72a8-4a68-9fc9-c81ff2fa2d3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5DB8658AF69D47B485D2580DFFFD4E" ma:contentTypeVersion="11" ma:contentTypeDescription="Create a new document." ma:contentTypeScope="" ma:versionID="4cb4e7a2b8f37b5f47234ce8289263ba">
  <xsd:schema xmlns:xsd="http://www.w3.org/2001/XMLSchema" xmlns:xs="http://www.w3.org/2001/XMLSchema" xmlns:p="http://schemas.microsoft.com/office/2006/metadata/properties" xmlns:ns2="7e1e85c2-9cd4-4748-a1d4-d2f1f1bcd4dd" xmlns:ns3="377e0fa3-72a8-4a68-9fc9-c81ff2fa2d38" targetNamespace="http://schemas.microsoft.com/office/2006/metadata/properties" ma:root="true" ma:fieldsID="74625b1ee076cb83181f047ffcddf915" ns2:_="" ns3:_="">
    <xsd:import namespace="7e1e85c2-9cd4-4748-a1d4-d2f1f1bcd4dd"/>
    <xsd:import namespace="377e0fa3-72a8-4a68-9fc9-c81ff2fa2d3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1e85c2-9cd4-4748-a1d4-d2f1f1bcd4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12e1790-176d-415d-9f71-249c22c4c85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7e0fa3-72a8-4a68-9fc9-c81ff2fa2d3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be7e6ac-6fc7-4283-a81d-00926ef1551b}" ma:internalName="TaxCatchAll" ma:showField="CatchAllData" ma:web="377e0fa3-72a8-4a68-9fc9-c81ff2fa2d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F89466-E2F5-4B5D-A743-28F1B3818DFC}">
  <ds:schemaRefs>
    <ds:schemaRef ds:uri="http://purl.org/dc/elements/1.1/"/>
    <ds:schemaRef ds:uri="http://purl.org/dc/terms/"/>
    <ds:schemaRef ds:uri="http://www.w3.org/XML/1998/namespace"/>
    <ds:schemaRef ds:uri="http://schemas.microsoft.com/office/2006/documentManagement/types"/>
    <ds:schemaRef ds:uri="7e1e85c2-9cd4-4748-a1d4-d2f1f1bcd4dd"/>
    <ds:schemaRef ds:uri="http://schemas.microsoft.com/office/infopath/2007/PartnerControls"/>
    <ds:schemaRef ds:uri="http://schemas.openxmlformats.org/package/2006/metadata/core-properties"/>
    <ds:schemaRef ds:uri="377e0fa3-72a8-4a68-9fc9-c81ff2fa2d38"/>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244511A-31C7-475E-9AB2-792A540F7E90}">
  <ds:schemaRefs>
    <ds:schemaRef ds:uri="http://schemas.microsoft.com/sharepoint/v3/contenttype/forms"/>
  </ds:schemaRefs>
</ds:datastoreItem>
</file>

<file path=customXml/itemProps3.xml><?xml version="1.0" encoding="utf-8"?>
<ds:datastoreItem xmlns:ds="http://schemas.openxmlformats.org/officeDocument/2006/customXml" ds:itemID="{CA5795A2-17DB-4661-8AAC-A99CFB091D2F}">
  <ds:schemaRefs>
    <ds:schemaRef ds:uri="377e0fa3-72a8-4a68-9fc9-c81ff2fa2d38"/>
    <ds:schemaRef ds:uri="7e1e85c2-9cd4-4748-a1d4-d2f1f1bcd4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1288</TotalTime>
  <Words>2343</Words>
  <Application>Microsoft Office PowerPoint</Application>
  <PresentationFormat>Custom</PresentationFormat>
  <Paragraphs>222</Paragraphs>
  <Slides>15</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Garet</vt:lpstr>
      <vt:lpstr>Garet Light</vt:lpstr>
      <vt:lpstr>Montserrat</vt:lpstr>
      <vt:lpstr>Arial</vt:lpstr>
      <vt:lpstr>Canva Sans</vt:lpstr>
      <vt:lpstr>Impact</vt:lpstr>
      <vt:lpstr>Alta</vt:lpstr>
      <vt:lpstr>Garet Bold</vt:lpstr>
      <vt:lpstr>Arial,Sans-Serif</vt:lpstr>
      <vt:lpstr>Wingdings</vt:lpstr>
      <vt:lpstr>Calibri</vt:lpstr>
      <vt:lpstr>Seaford Display</vt:lpstr>
      <vt:lpstr>Anton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Green and Gold Modern Simple Elegant Cafe House and Eatery Restaurant Presentation</dc:title>
  <dc:creator>Kelly Tomlinson</dc:creator>
  <cp:lastModifiedBy>Kelly Tomlinson</cp:lastModifiedBy>
  <cp:revision>4</cp:revision>
  <cp:lastPrinted>1601-01-01T00:00:00Z</cp:lastPrinted>
  <dcterms:created xsi:type="dcterms:W3CDTF">2006-08-16T00:00:00Z</dcterms:created>
  <dcterms:modified xsi:type="dcterms:W3CDTF">2025-02-26T18:31:26Z</dcterms:modified>
  <dc:identifier>DAGTxuQtIg0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0x010100475DB8658AF69D47B485D2580DFFFD4E</vt:lpwstr>
  </property>
  <property fmtid="{D5CDD505-2E9C-101B-9397-08002B2CF9AE}" pid="3" name="MediaServiceImageTags">
    <vt:lpwstr/>
  </property>
</Properties>
</file>