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2" r:id="rId10"/>
    <p:sldId id="275" r:id="rId11"/>
    <p:sldId id="263" r:id="rId12"/>
    <p:sldId id="264" r:id="rId13"/>
    <p:sldId id="265" r:id="rId14"/>
    <p:sldId id="266" r:id="rId15"/>
    <p:sldId id="267" r:id="rId16"/>
    <p:sldId id="268" r:id="rId17"/>
    <p:sldId id="269" r:id="rId18"/>
    <p:sldId id="270" r:id="rId19"/>
    <p:sldId id="272" r:id="rId20"/>
    <p:sldId id="273" r:id="rId21"/>
  </p:sldIdLst>
  <p:sldSz cx="18288000" cy="10287000"/>
  <p:notesSz cx="6858000" cy="9144000"/>
  <p:embeddedFontLst>
    <p:embeddedFont>
      <p:font typeface="Alta" panose="020B0604020202020204" charset="0"/>
      <p:regular r:id="rId22"/>
    </p:embeddedFont>
    <p:embeddedFont>
      <p:font typeface="Anton" pitchFamily="2" charset="0"/>
      <p:regular r:id="rId23"/>
    </p:embeddedFont>
    <p:embeddedFont>
      <p:font typeface="Canva Sans" panose="020B0604020202020204" charset="0"/>
      <p:regular r:id="rId24"/>
    </p:embeddedFont>
    <p:embeddedFont>
      <p:font typeface="Garet" panose="020B0604020202020204" charset="0"/>
      <p:regular r:id="rId25"/>
    </p:embeddedFont>
    <p:embeddedFont>
      <p:font typeface="Garet Bold" panose="020B0604020202020204" charset="0"/>
      <p:regular r:id="rId26"/>
    </p:embeddedFont>
    <p:embeddedFont>
      <p:font typeface="Garet Light" panose="020B0604020202020204" charset="0"/>
      <p:regular r:id="rId27"/>
    </p:embeddedFont>
    <p:embeddedFont>
      <p:font typeface="Impact" panose="020B0806030902050204" pitchFamily="34" charset="0"/>
      <p:regular r:id="rId28"/>
    </p:embeddedFont>
    <p:embeddedFont>
      <p:font typeface="Montserrat" panose="00000500000000000000" pitchFamily="2" charset="0"/>
      <p:regular r:id="rId29"/>
      <p:bold r:id="rId30"/>
      <p:italic r:id="rId31"/>
      <p:boldItalic r:id="rId32"/>
    </p:embeddedFont>
    <p:embeddedFont>
      <p:font typeface="Seaford Display" panose="00000500000000000000" pitchFamily="2"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9764"/>
    <a:srgbClr val="C79751"/>
    <a:srgbClr val="6E8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1F717-A10F-4CCC-A2CF-313DA5305A06}" v="3" dt="2025-02-26T19:00:19.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omlinson" userId="257ecc27-fb92-4e73-9026-2733f5714cfd" providerId="ADAL" clId="{3271F717-A10F-4CCC-A2CF-313DA5305A06}"/>
    <pc:docChg chg="modSld">
      <pc:chgData name="Kelly Tomlinson" userId="257ecc27-fb92-4e73-9026-2733f5714cfd" providerId="ADAL" clId="{3271F717-A10F-4CCC-A2CF-313DA5305A06}" dt="2025-02-26T19:01:29.462" v="15" actId="207"/>
      <pc:docMkLst>
        <pc:docMk/>
      </pc:docMkLst>
      <pc:sldChg chg="modSp mod">
        <pc:chgData name="Kelly Tomlinson" userId="257ecc27-fb92-4e73-9026-2733f5714cfd" providerId="ADAL" clId="{3271F717-A10F-4CCC-A2CF-313DA5305A06}" dt="2025-02-26T18:59:06.515" v="1" actId="122"/>
        <pc:sldMkLst>
          <pc:docMk/>
          <pc:sldMk cId="0" sldId="266"/>
        </pc:sldMkLst>
        <pc:spChg chg="mod">
          <ac:chgData name="Kelly Tomlinson" userId="257ecc27-fb92-4e73-9026-2733f5714cfd" providerId="ADAL" clId="{3271F717-A10F-4CCC-A2CF-313DA5305A06}" dt="2025-02-26T18:59:06.515" v="1" actId="122"/>
          <ac:spMkLst>
            <pc:docMk/>
            <pc:sldMk cId="0" sldId="266"/>
            <ac:spMk id="8" creationId="{00000000-0000-0000-0000-000000000000}"/>
          </ac:spMkLst>
        </pc:spChg>
      </pc:sldChg>
      <pc:sldChg chg="addSp modSp mod">
        <pc:chgData name="Kelly Tomlinson" userId="257ecc27-fb92-4e73-9026-2733f5714cfd" providerId="ADAL" clId="{3271F717-A10F-4CCC-A2CF-313DA5305A06}" dt="2025-02-26T19:01:09.223" v="14" actId="1076"/>
        <pc:sldMkLst>
          <pc:docMk/>
          <pc:sldMk cId="0" sldId="267"/>
        </pc:sldMkLst>
        <pc:spChg chg="mod">
          <ac:chgData name="Kelly Tomlinson" userId="257ecc27-fb92-4e73-9026-2733f5714cfd" providerId="ADAL" clId="{3271F717-A10F-4CCC-A2CF-313DA5305A06}" dt="2025-02-26T19:01:09.223" v="14" actId="1076"/>
          <ac:spMkLst>
            <pc:docMk/>
            <pc:sldMk cId="0" sldId="267"/>
            <ac:spMk id="9" creationId="{00000000-0000-0000-0000-000000000000}"/>
          </ac:spMkLst>
        </pc:spChg>
        <pc:spChg chg="mod">
          <ac:chgData name="Kelly Tomlinson" userId="257ecc27-fb92-4e73-9026-2733f5714cfd" providerId="ADAL" clId="{3271F717-A10F-4CCC-A2CF-313DA5305A06}" dt="2025-02-26T18:59:45.898" v="3" actId="122"/>
          <ac:spMkLst>
            <pc:docMk/>
            <pc:sldMk cId="0" sldId="267"/>
            <ac:spMk id="10" creationId="{00000000-0000-0000-0000-000000000000}"/>
          </ac:spMkLst>
        </pc:spChg>
        <pc:spChg chg="add mod">
          <ac:chgData name="Kelly Tomlinson" userId="257ecc27-fb92-4e73-9026-2733f5714cfd" providerId="ADAL" clId="{3271F717-A10F-4CCC-A2CF-313DA5305A06}" dt="2025-02-26T19:00:13.188" v="6" actId="767"/>
          <ac:spMkLst>
            <pc:docMk/>
            <pc:sldMk cId="0" sldId="267"/>
            <ac:spMk id="12" creationId="{5D80E9D8-A92F-7688-CB98-7E726A343F19}"/>
          </ac:spMkLst>
        </pc:spChg>
        <pc:spChg chg="add mod">
          <ac:chgData name="Kelly Tomlinson" userId="257ecc27-fb92-4e73-9026-2733f5714cfd" providerId="ADAL" clId="{3271F717-A10F-4CCC-A2CF-313DA5305A06}" dt="2025-02-26T19:00:31.944" v="10" actId="122"/>
          <ac:spMkLst>
            <pc:docMk/>
            <pc:sldMk cId="0" sldId="267"/>
            <ac:spMk id="13" creationId="{7CA727FA-AE11-D1DE-A3D4-1ABB62C2EE63}"/>
          </ac:spMkLst>
        </pc:spChg>
        <pc:grpChg chg="mod">
          <ac:chgData name="Kelly Tomlinson" userId="257ecc27-fb92-4e73-9026-2733f5714cfd" providerId="ADAL" clId="{3271F717-A10F-4CCC-A2CF-313DA5305A06}" dt="2025-02-26T19:01:01.496" v="13" actId="1076"/>
          <ac:grpSpMkLst>
            <pc:docMk/>
            <pc:sldMk cId="0" sldId="267"/>
            <ac:grpSpMk id="6" creationId="{00000000-0000-0000-0000-000000000000}"/>
          </ac:grpSpMkLst>
        </pc:grpChg>
      </pc:sldChg>
      <pc:sldChg chg="modSp mod">
        <pc:chgData name="Kelly Tomlinson" userId="257ecc27-fb92-4e73-9026-2733f5714cfd" providerId="ADAL" clId="{3271F717-A10F-4CCC-A2CF-313DA5305A06}" dt="2025-02-26T19:01:29.462" v="15" actId="207"/>
        <pc:sldMkLst>
          <pc:docMk/>
          <pc:sldMk cId="0" sldId="272"/>
        </pc:sldMkLst>
        <pc:spChg chg="mod">
          <ac:chgData name="Kelly Tomlinson" userId="257ecc27-fb92-4e73-9026-2733f5714cfd" providerId="ADAL" clId="{3271F717-A10F-4CCC-A2CF-313DA5305A06}" dt="2025-02-26T19:01:29.462" v="15" actId="207"/>
          <ac:spMkLst>
            <pc:docMk/>
            <pc:sldMk cId="0" sldId="272"/>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mailto:kelly.tomlinson@napavalley.edu" TargetMode="External"/><Relationship Id="rId3" Type="http://schemas.openxmlformats.org/officeDocument/2006/relationships/image" Target="../media/image28.jpeg"/><Relationship Id="rId7" Type="http://schemas.openxmlformats.org/officeDocument/2006/relationships/hyperlink" Target="https://www.napavalley.edu/about/title-ix/index.html"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effectLst>
                <a:glow rad="228600">
                  <a:schemeClr val="accent6">
                    <a:satMod val="175000"/>
                    <a:alpha val="40000"/>
                  </a:schemeClr>
                </a:glow>
              </a:effectLst>
            </a:endParaRPr>
          </a:p>
        </p:txBody>
      </p:sp>
      <p:sp>
        <p:nvSpPr>
          <p:cNvPr id="3" name="Freeform 3"/>
          <p:cNvSpPr/>
          <p:nvPr/>
        </p:nvSpPr>
        <p:spPr>
          <a:xfrm>
            <a:off x="8121933" y="7694667"/>
            <a:ext cx="2364604" cy="2364604"/>
          </a:xfrm>
          <a:custGeom>
            <a:avLst/>
            <a:gdLst/>
            <a:ahLst/>
            <a:cxnLst/>
            <a:rect l="l" t="t" r="r" b="b"/>
            <a:pathLst>
              <a:path w="2364604" h="2364604">
                <a:moveTo>
                  <a:pt x="0" y="0"/>
                </a:moveTo>
                <a:lnTo>
                  <a:pt x="2364603" y="0"/>
                </a:lnTo>
                <a:lnTo>
                  <a:pt x="2364603" y="2364604"/>
                </a:lnTo>
                <a:lnTo>
                  <a:pt x="0" y="236460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27223" y="2630252"/>
            <a:ext cx="10009225" cy="3698574"/>
          </a:xfrm>
          <a:prstGeom prst="rect">
            <a:avLst/>
          </a:prstGeom>
        </p:spPr>
        <p:txBody>
          <a:bodyPr lIns="0" tIns="0" rIns="0" bIns="0" rtlCol="0" anchor="t">
            <a:spAutoFit/>
          </a:bodyPr>
          <a:lstStyle/>
          <a:p>
            <a:pPr algn="ctr">
              <a:lnSpc>
                <a:spcPts val="8020"/>
              </a:lnSpc>
            </a:pPr>
            <a:r>
              <a:rPr lang="en-US" sz="8020"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Alta"/>
                <a:ea typeface="Alta"/>
                <a:cs typeface="Alta"/>
                <a:sym typeface="Alta"/>
              </a:rPr>
              <a:t>title ix introduction</a:t>
            </a:r>
          </a:p>
          <a:p>
            <a:pPr algn="ctr">
              <a:lnSpc>
                <a:spcPts val="13999"/>
              </a:lnSpc>
            </a:pPr>
            <a:endParaRPr lang="en-US" sz="8020" dirty="0">
              <a:solidFill>
                <a:srgbClr val="212C28"/>
              </a:solidFill>
              <a:latin typeface="Alta"/>
              <a:ea typeface="Alta"/>
              <a:cs typeface="Alta"/>
              <a:sym typeface="Alt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a:p>
        </p:txBody>
      </p:sp>
      <p:grpSp>
        <p:nvGrpSpPr>
          <p:cNvPr id="3" name="Group 3"/>
          <p:cNvGrpSpPr/>
          <p:nvPr/>
        </p:nvGrpSpPr>
        <p:grpSpPr>
          <a:xfrm>
            <a:off x="2731071" y="127854"/>
            <a:ext cx="10596160" cy="10287000"/>
            <a:chOff x="0" y="0"/>
            <a:chExt cx="14128214"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8" name="Freeform 8"/>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7970776" y="127854"/>
            <a:ext cx="10596160" cy="10287000"/>
            <a:chOff x="0" y="0"/>
            <a:chExt cx="14128214" cy="13716000"/>
          </a:xfrm>
        </p:grpSpPr>
        <p:sp>
          <p:nvSpPr>
            <p:cNvPr id="10" name="AutoShape 10"/>
            <p:cNvSpPr/>
            <p:nvPr/>
          </p:nvSpPr>
          <p:spPr>
            <a:xfrm>
              <a:off x="0" y="0"/>
              <a:ext cx="3436803" cy="13716000"/>
            </a:xfrm>
            <a:prstGeom prst="rect">
              <a:avLst/>
            </a:prstGeom>
            <a:solidFill>
              <a:srgbClr val="917578">
                <a:alpha val="58824"/>
              </a:srgbClr>
            </a:solidFill>
          </p:spPr>
          <p:txBody>
            <a:bodyPr/>
            <a:lstStyle/>
            <a:p>
              <a:endParaRPr lang="en-US"/>
            </a:p>
          </p:txBody>
        </p:sp>
        <p:sp>
          <p:nvSpPr>
            <p:cNvPr id="11" name="AutoShape 11"/>
            <p:cNvSpPr/>
            <p:nvPr/>
          </p:nvSpPr>
          <p:spPr>
            <a:xfrm>
              <a:off x="3563803" y="0"/>
              <a:ext cx="3436803" cy="13716000"/>
            </a:xfrm>
            <a:prstGeom prst="rect">
              <a:avLst/>
            </a:prstGeom>
            <a:solidFill>
              <a:srgbClr val="917578">
                <a:alpha val="58824"/>
              </a:srgbClr>
            </a:solidFill>
          </p:spPr>
          <p:txBody>
            <a:bodyPr/>
            <a:lstStyle/>
            <a:p>
              <a:endParaRPr lang="en-US"/>
            </a:p>
          </p:txBody>
        </p:sp>
        <p:sp>
          <p:nvSpPr>
            <p:cNvPr id="12" name="AutoShape 12"/>
            <p:cNvSpPr/>
            <p:nvPr/>
          </p:nvSpPr>
          <p:spPr>
            <a:xfrm>
              <a:off x="7127607" y="0"/>
              <a:ext cx="3436803" cy="13716000"/>
            </a:xfrm>
            <a:prstGeom prst="rect">
              <a:avLst/>
            </a:prstGeom>
            <a:solidFill>
              <a:srgbClr val="917578">
                <a:alpha val="58824"/>
              </a:srgbClr>
            </a:solidFill>
          </p:spPr>
          <p:txBody>
            <a:bodyPr/>
            <a:lstStyle/>
            <a:p>
              <a:endParaRPr lang="en-US"/>
            </a:p>
          </p:txBody>
        </p:sp>
        <p:sp>
          <p:nvSpPr>
            <p:cNvPr id="13" name="AutoShape 13"/>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14" name="TextBox 14"/>
          <p:cNvSpPr txBox="1"/>
          <p:nvPr/>
        </p:nvSpPr>
        <p:spPr>
          <a:xfrm>
            <a:off x="-19107" y="3042397"/>
            <a:ext cx="2567010" cy="6244082"/>
          </a:xfrm>
          <a:prstGeom prst="rect">
            <a:avLst/>
          </a:prstGeom>
        </p:spPr>
        <p:txBody>
          <a:bodyPr lIns="0" tIns="0" rIns="0" bIns="0" rtlCol="0" anchor="t">
            <a:spAutoFit/>
          </a:bodyPr>
          <a:lstStyle/>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Academic adjustments (e.g., extensions, schedule changes)</a:t>
            </a:r>
          </a:p>
          <a:p>
            <a:pPr algn="l">
              <a:lnSpc>
                <a:spcPts val="3219"/>
              </a:lnSpc>
            </a:pPr>
            <a:endParaRPr lang="en-US" sz="2400" dirty="0">
              <a:latin typeface="Seaford Display" panose="00000500000000000000" pitchFamily="2" charset="0"/>
              <a:ea typeface="Canva Sans"/>
              <a:cs typeface="Canva Sans"/>
              <a:sym typeface="Canva Sans"/>
            </a:endParaRPr>
          </a:p>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Counseling and mental health referrals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Housing or on-campus work accommodations.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No-contact directives between parties.</a:t>
            </a:r>
          </a:p>
          <a:p>
            <a:pPr algn="l">
              <a:lnSpc>
                <a:spcPts val="3219"/>
              </a:lnSpc>
            </a:pPr>
            <a:endParaRPr lang="en-US" sz="1900" dirty="0">
              <a:latin typeface="Canva Sans"/>
              <a:ea typeface="Canva Sans"/>
              <a:cs typeface="Canva Sans"/>
              <a:sym typeface="Canva Sans"/>
            </a:endParaRPr>
          </a:p>
        </p:txBody>
      </p:sp>
      <p:sp>
        <p:nvSpPr>
          <p:cNvPr id="15" name="TextBox 15"/>
          <p:cNvSpPr txBox="1"/>
          <p:nvPr/>
        </p:nvSpPr>
        <p:spPr>
          <a:xfrm>
            <a:off x="2812938"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File and Investigate Complaints</a:t>
            </a:r>
          </a:p>
          <a:p>
            <a:pPr algn="ctr">
              <a:lnSpc>
                <a:spcPts val="4495"/>
              </a:lnSpc>
            </a:pPr>
            <a:endParaRPr lang="en-US" sz="3210" dirty="0">
              <a:latin typeface="Anton"/>
              <a:ea typeface="Anton"/>
              <a:cs typeface="Anton"/>
              <a:sym typeface="Anton"/>
            </a:endParaRPr>
          </a:p>
        </p:txBody>
      </p:sp>
      <p:sp>
        <p:nvSpPr>
          <p:cNvPr id="16" name="TextBox 16"/>
          <p:cNvSpPr txBox="1"/>
          <p:nvPr/>
        </p:nvSpPr>
        <p:spPr>
          <a:xfrm>
            <a:off x="5486162"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Ensure Rights Are Protected</a:t>
            </a:r>
          </a:p>
          <a:p>
            <a:pPr algn="ctr">
              <a:lnSpc>
                <a:spcPts val="4495"/>
              </a:lnSpc>
            </a:pPr>
            <a:endParaRPr lang="en-US" sz="3210" dirty="0">
              <a:latin typeface="Anton"/>
              <a:ea typeface="Anton"/>
              <a:cs typeface="Anton"/>
              <a:sym typeface="Anton"/>
            </a:endParaRPr>
          </a:p>
        </p:txBody>
      </p:sp>
      <p:sp>
        <p:nvSpPr>
          <p:cNvPr id="17" name="TextBox 17"/>
          <p:cNvSpPr txBox="1"/>
          <p:nvPr/>
        </p:nvSpPr>
        <p:spPr>
          <a:xfrm>
            <a:off x="8029151" y="979226"/>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Act as a Resource</a:t>
            </a:r>
          </a:p>
          <a:p>
            <a:pPr algn="ctr">
              <a:lnSpc>
                <a:spcPts val="4495"/>
              </a:lnSpc>
            </a:pPr>
            <a:endParaRPr lang="en-US" sz="3210" dirty="0">
              <a:latin typeface="Anton"/>
              <a:ea typeface="Anton"/>
              <a:cs typeface="Anton"/>
              <a:sym typeface="Anton"/>
            </a:endParaRPr>
          </a:p>
        </p:txBody>
      </p:sp>
      <p:sp>
        <p:nvSpPr>
          <p:cNvPr id="18" name="TextBox 18"/>
          <p:cNvSpPr txBox="1"/>
          <p:nvPr/>
        </p:nvSpPr>
        <p:spPr>
          <a:xfrm>
            <a:off x="2595527" y="3032872"/>
            <a:ext cx="2567010" cy="6385146"/>
          </a:xfrm>
          <a:prstGeom prst="rect">
            <a:avLst/>
          </a:prstGeom>
        </p:spPr>
        <p:txBody>
          <a:bodyPr lIns="0" tIns="0" rIns="0" bIns="0" rtlCol="0" anchor="t">
            <a:spAutoFit/>
          </a:bodyPr>
          <a:lstStyle/>
          <a:p>
            <a:pPr marL="410211" lvl="1" indent="-205106" algn="l">
              <a:lnSpc>
                <a:spcPts val="2660"/>
              </a:lnSpc>
              <a:buFont typeface="Arial"/>
              <a:buChar char="•"/>
            </a:pPr>
            <a:r>
              <a:rPr lang="en-US" sz="19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Assist with filing formal Title IX complaints.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Conduct impartial investigations of sexual harassment or discrimination.</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Ensure a fair grievance process with opportunities for both parties to present evidence.</a:t>
            </a:r>
          </a:p>
          <a:p>
            <a:pPr algn="l">
              <a:lnSpc>
                <a:spcPts val="3219"/>
              </a:lnSpc>
            </a:pPr>
            <a:endParaRPr lang="en-US" sz="1900" dirty="0">
              <a:latin typeface="Canva Sans"/>
              <a:ea typeface="Canva Sans"/>
              <a:cs typeface="Canva Sans"/>
              <a:sym typeface="Canva Sans"/>
            </a:endParaRPr>
          </a:p>
        </p:txBody>
      </p:sp>
      <p:sp>
        <p:nvSpPr>
          <p:cNvPr id="19" name="TextBox 19"/>
          <p:cNvSpPr txBox="1"/>
          <p:nvPr/>
        </p:nvSpPr>
        <p:spPr>
          <a:xfrm>
            <a:off x="5288868" y="3013822"/>
            <a:ext cx="2567010" cy="5785751"/>
          </a:xfrm>
          <a:prstGeom prst="rect">
            <a:avLst/>
          </a:prstGeom>
        </p:spPr>
        <p:txBody>
          <a:bodyPr lIns="0" tIns="0" rIns="0" bIns="0" rtlCol="0" anchor="t">
            <a:spAutoFit/>
          </a:bodyPr>
          <a:lstStyle/>
          <a:p>
            <a:pPr marL="431801" lvl="1" indent="-215900" algn="l">
              <a:lnSpc>
                <a:spcPts val="2800"/>
              </a:lnSpc>
              <a:buFont typeface="Arial"/>
              <a:buChar char="•"/>
            </a:pPr>
            <a:r>
              <a:rPr lang="en-US" sz="20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Inform students of their rights under Title IX.</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 Provide the option to participate or decline informal resolution processes.</a:t>
            </a:r>
          </a:p>
          <a:p>
            <a:pPr algn="l">
              <a:lnSpc>
                <a:spcPts val="3219"/>
              </a:lnSpc>
            </a:pPr>
            <a:endParaRPr lang="en-US" sz="2400" dirty="0">
              <a:latin typeface="Seaford Display" panose="00000500000000000000" pitchFamily="2" charset="0"/>
              <a:ea typeface="Canva Sans"/>
              <a:cs typeface="Canva Sans"/>
              <a:sym typeface="Canva Sans"/>
            </a:endParaRPr>
          </a:p>
          <a:p>
            <a:pPr marL="431801" lvl="1" indent="-215900" algn="l">
              <a:lnSpc>
                <a:spcPts val="2800"/>
              </a:lnSpc>
              <a:buFont typeface="Arial"/>
              <a:buChar char="•"/>
            </a:pPr>
            <a:r>
              <a:rPr lang="en-US" sz="2400" dirty="0">
                <a:latin typeface="Seaford Display" panose="00000500000000000000" pitchFamily="2" charset="0"/>
                <a:ea typeface="Canva Sans"/>
                <a:cs typeface="Canva Sans"/>
                <a:sym typeface="Canva Sans"/>
              </a:rPr>
              <a:t> Maintain confidentiality to the extent possible.</a:t>
            </a:r>
          </a:p>
          <a:p>
            <a:pPr algn="l">
              <a:lnSpc>
                <a:spcPts val="3219"/>
              </a:lnSpc>
            </a:pPr>
            <a:endParaRPr lang="en-US" sz="2000" dirty="0">
              <a:latin typeface="Canva Sans"/>
              <a:ea typeface="Canva Sans"/>
              <a:cs typeface="Canva Sans"/>
              <a:sym typeface="Canva Sans"/>
            </a:endParaRPr>
          </a:p>
        </p:txBody>
      </p:sp>
      <p:sp>
        <p:nvSpPr>
          <p:cNvPr id="20" name="TextBox 20"/>
          <p:cNvSpPr txBox="1"/>
          <p:nvPr/>
        </p:nvSpPr>
        <p:spPr>
          <a:xfrm>
            <a:off x="8029151" y="3023347"/>
            <a:ext cx="2567010" cy="5346400"/>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Connect students with campus and community resources (e.g., legal aid, health services).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Offer guidance on external reporting to law enforcement or other agencies.</a:t>
            </a:r>
          </a:p>
          <a:p>
            <a:pPr algn="l">
              <a:lnSpc>
                <a:spcPts val="3219"/>
              </a:lnSpc>
            </a:pPr>
            <a:endParaRPr lang="en-US" sz="2400" dirty="0">
              <a:latin typeface="Seaford Display" panose="00000500000000000000" pitchFamily="2" charset="0"/>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
        <p:nvSpPr>
          <p:cNvPr id="21" name="TextBox 21"/>
          <p:cNvSpPr txBox="1"/>
          <p:nvPr/>
        </p:nvSpPr>
        <p:spPr>
          <a:xfrm>
            <a:off x="13565356" y="3605855"/>
            <a:ext cx="4601560" cy="3407197"/>
          </a:xfrm>
          <a:prstGeom prst="rect">
            <a:avLst/>
          </a:prstGeom>
        </p:spPr>
        <p:txBody>
          <a:bodyPr lIns="0" tIns="0" rIns="0" bIns="0" rtlCol="0" anchor="t">
            <a:spAutoFit/>
          </a:bodyPr>
          <a:lstStyle/>
          <a:p>
            <a:pPr algn="ctr">
              <a:lnSpc>
                <a:spcPts val="6597"/>
              </a:lnSpc>
            </a:pPr>
            <a:r>
              <a:rPr lang="en-US" sz="6664">
                <a:solidFill>
                  <a:srgbClr val="C29C3D"/>
                </a:solidFill>
                <a:latin typeface="Alta"/>
                <a:ea typeface="Alta"/>
                <a:cs typeface="Alta"/>
                <a:sym typeface="Alta"/>
              </a:rPr>
              <a:t>What can Title IX do for students?</a:t>
            </a:r>
          </a:p>
        </p:txBody>
      </p:sp>
      <p:sp>
        <p:nvSpPr>
          <p:cNvPr id="22" name="TextBox 22"/>
          <p:cNvSpPr txBox="1"/>
          <p:nvPr/>
        </p:nvSpPr>
        <p:spPr>
          <a:xfrm>
            <a:off x="153170" y="757497"/>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Provide Supportive Measures</a:t>
            </a:r>
          </a:p>
          <a:p>
            <a:pPr algn="ctr">
              <a:lnSpc>
                <a:spcPts val="4495"/>
              </a:lnSpc>
            </a:pPr>
            <a:endParaRPr lang="en-US" sz="3210" dirty="0">
              <a:latin typeface="Anton"/>
              <a:ea typeface="Anton"/>
              <a:cs typeface="Anton"/>
              <a:sym typeface="Anton"/>
            </a:endParaRPr>
          </a:p>
        </p:txBody>
      </p:sp>
      <p:sp>
        <p:nvSpPr>
          <p:cNvPr id="23" name="TextBox 23"/>
          <p:cNvSpPr txBox="1"/>
          <p:nvPr/>
        </p:nvSpPr>
        <p:spPr>
          <a:xfrm>
            <a:off x="10823395"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Promote a Safe Environment</a:t>
            </a:r>
          </a:p>
          <a:p>
            <a:pPr algn="ctr">
              <a:lnSpc>
                <a:spcPts val="4495"/>
              </a:lnSpc>
            </a:pPr>
            <a:endParaRPr lang="en-US" sz="3210" dirty="0">
              <a:solidFill>
                <a:srgbClr val="FFFFFF"/>
              </a:solidFill>
              <a:latin typeface="Anton"/>
              <a:ea typeface="Anton"/>
              <a:cs typeface="Anton"/>
              <a:sym typeface="Anton"/>
            </a:endParaRPr>
          </a:p>
        </p:txBody>
      </p:sp>
      <p:sp>
        <p:nvSpPr>
          <p:cNvPr id="24" name="TextBox 24"/>
          <p:cNvSpPr txBox="1"/>
          <p:nvPr/>
        </p:nvSpPr>
        <p:spPr>
          <a:xfrm>
            <a:off x="10719985" y="3032872"/>
            <a:ext cx="2567010" cy="4307654"/>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Take immediate steps to address safety concerns.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Work to prevent retaliation and ensure ongoing access to educational programs.</a:t>
            </a:r>
          </a:p>
          <a:p>
            <a:pPr algn="l">
              <a:lnSpc>
                <a:spcPts val="3219"/>
              </a:lnSpc>
            </a:pPr>
            <a:endParaRPr lang="en-US" sz="1900" dirty="0">
              <a:latin typeface="Canva Sans"/>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7957156" cy="5301455"/>
          </a:xfrm>
          <a:custGeom>
            <a:avLst/>
            <a:gdLst/>
            <a:ahLst/>
            <a:cxnLst/>
            <a:rect l="l" t="t" r="r" b="b"/>
            <a:pathLst>
              <a:path w="7957156" h="5301455">
                <a:moveTo>
                  <a:pt x="0" y="0"/>
                </a:moveTo>
                <a:lnTo>
                  <a:pt x="7957156" y="0"/>
                </a:lnTo>
                <a:lnTo>
                  <a:pt x="7957156" y="5301455"/>
                </a:lnTo>
                <a:lnTo>
                  <a:pt x="0" y="530145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7267958" y="-186441"/>
            <a:ext cx="11331314" cy="10659882"/>
            <a:chOff x="0" y="0"/>
            <a:chExt cx="2984379" cy="2807541"/>
          </a:xfrm>
          <a:solidFill>
            <a:srgbClr val="C79751"/>
          </a:solidFill>
        </p:grpSpPr>
        <p:sp>
          <p:nvSpPr>
            <p:cNvPr id="4" name="Freeform 4"/>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5" name="TextBox 5"/>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05880" y="0"/>
            <a:ext cx="1645639" cy="1645639"/>
          </a:xfrm>
          <a:custGeom>
            <a:avLst/>
            <a:gdLst/>
            <a:ahLst/>
            <a:cxnLst/>
            <a:rect l="l" t="t" r="r" b="b"/>
            <a:pathLst>
              <a:path w="1645639" h="1645639">
                <a:moveTo>
                  <a:pt x="0" y="0"/>
                </a:moveTo>
                <a:lnTo>
                  <a:pt x="1645640" y="0"/>
                </a:lnTo>
                <a:lnTo>
                  <a:pt x="1645640" y="1645639"/>
                </a:lnTo>
                <a:lnTo>
                  <a:pt x="0" y="164563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518780" y="480020"/>
            <a:ext cx="10032242" cy="9073446"/>
          </a:xfrm>
          <a:prstGeom prst="rect">
            <a:avLst/>
          </a:prstGeom>
        </p:spPr>
        <p:txBody>
          <a:bodyPr wrap="square" lIns="0" tIns="0" rIns="0" bIns="0" rtlCol="0" anchor="t">
            <a:spAutoFit/>
          </a:bodyPr>
          <a:lstStyle/>
          <a:p>
            <a:pPr algn="just">
              <a:lnSpc>
                <a:spcPts val="3816"/>
              </a:lnSpc>
            </a:pPr>
            <a:r>
              <a:rPr lang="en-US" sz="4800" dirty="0">
                <a:solidFill>
                  <a:schemeClr val="accent2">
                    <a:lumMod val="75000"/>
                  </a:schemeClr>
                </a:solidFill>
                <a:latin typeface="Impact" panose="020B0806030902050204" pitchFamily="34" charset="0"/>
                <a:ea typeface="Canva Sans"/>
                <a:cs typeface="Canva Sans"/>
                <a:sym typeface="Canva Sans"/>
              </a:rPr>
              <a:t>As an employee:</a:t>
            </a:r>
          </a:p>
          <a:p>
            <a:pPr algn="just">
              <a:lnSpc>
                <a:spcPts val="3816"/>
              </a:lnSpc>
            </a:pPr>
            <a:endParaRPr lang="en-US" sz="2800" dirty="0">
              <a:latin typeface="Seaford Display" panose="00000500000000000000" pitchFamily="2" charset="0"/>
              <a:ea typeface="Canva Sans"/>
              <a:cs typeface="Canva Sans"/>
              <a:sym typeface="Canva Sans"/>
            </a:endParaRP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You are always a </a:t>
            </a:r>
            <a:r>
              <a:rPr lang="en-US" sz="2800" b="1" dirty="0">
                <a:latin typeface="Seaford Display" panose="00000500000000000000" pitchFamily="2" charset="0"/>
                <a:ea typeface="Canva Sans"/>
                <a:cs typeface="Canva Sans"/>
                <a:sym typeface="Canva Sans"/>
              </a:rPr>
              <a:t>Mandated Reporter </a:t>
            </a:r>
            <a:r>
              <a:rPr lang="en-US" sz="2800" dirty="0">
                <a:latin typeface="Seaford Display" panose="00000500000000000000" pitchFamily="2" charset="0"/>
                <a:ea typeface="Canva Sans"/>
                <a:cs typeface="Canva Sans"/>
                <a:sym typeface="Canva Sans"/>
              </a:rPr>
              <a:t>(someone who must report abuse of the minor to CPS if you become aware of it).</a:t>
            </a: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When you are made aware of a subordinate who is pregnant or of a student who is pregnant, you must </a:t>
            </a:r>
            <a:r>
              <a:rPr lang="en-US" sz="2800" b="1" dirty="0">
                <a:latin typeface="Seaford Display" panose="00000500000000000000" pitchFamily="2" charset="0"/>
                <a:ea typeface="Canva Sans"/>
                <a:cs typeface="Canva Sans"/>
                <a:sym typeface="Canva Sans"/>
              </a:rPr>
              <a:t>offer them the information</a:t>
            </a:r>
            <a:r>
              <a:rPr lang="en-US" sz="2800" dirty="0">
                <a:latin typeface="Seaford Display" panose="00000500000000000000" pitchFamily="2" charset="0"/>
                <a:ea typeface="Canva Sans"/>
                <a:cs typeface="Canva Sans"/>
                <a:sym typeface="Canva Sans"/>
              </a:rPr>
              <a:t> for the Title IX office in case they are interested in contacting us about their rights. We will give you a few flyers today that you can provide when this happens. These flyers will also be made available on our website for staff.</a:t>
            </a: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You have a duty to follow the objectives laid out in </a:t>
            </a:r>
            <a:r>
              <a:rPr lang="en-US" sz="2800" b="1" dirty="0">
                <a:latin typeface="Seaford Display" panose="00000500000000000000" pitchFamily="2" charset="0"/>
                <a:ea typeface="Canva Sans"/>
                <a:cs typeface="Canva Sans"/>
                <a:sym typeface="Canva Sans"/>
              </a:rPr>
              <a:t>Ed Code under the Equity in Higher Education Act</a:t>
            </a:r>
            <a:r>
              <a:rPr lang="en-US" sz="2800" dirty="0">
                <a:latin typeface="Seaford Display" panose="00000500000000000000" pitchFamily="2" charset="0"/>
                <a:ea typeface="Canva Sans"/>
                <a:cs typeface="Canva Sans"/>
                <a:sym typeface="Canva Sans"/>
              </a:rPr>
              <a:t>.  This act stipulates that:</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“All students have the right to participate fully in the educational process, free from discrimination.”</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“California’s postsecondary educational institutions have an affirmative obligation to combat racism, sexism, and other forms of bias…”</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“Harassment on school grounds directed at an individual on the basis of personal characteristics or status creates a hostile environment and jeopardizes equal educational opportunity…”</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“There is an urgent need to prevent and respond to acts of hate violence and bias-related incidents…”</a:t>
            </a:r>
          </a:p>
          <a:p>
            <a:pPr algn="just">
              <a:lnSpc>
                <a:spcPts val="3816"/>
              </a:lnSpc>
            </a:pPr>
            <a:endParaRPr lang="en-US" sz="2726" dirty="0">
              <a:solidFill>
                <a:srgbClr val="DF0E0E"/>
              </a:solidFill>
              <a:latin typeface="Canva Sans"/>
              <a:ea typeface="Canva Sans"/>
              <a:cs typeface="Canva Sans"/>
              <a:sym typeface="Canva Sans"/>
            </a:endParaRPr>
          </a:p>
        </p:txBody>
      </p:sp>
      <p:sp>
        <p:nvSpPr>
          <p:cNvPr id="8" name="TextBox 8"/>
          <p:cNvSpPr txBox="1"/>
          <p:nvPr/>
        </p:nvSpPr>
        <p:spPr>
          <a:xfrm>
            <a:off x="605374" y="5978642"/>
            <a:ext cx="5598833" cy="1538883"/>
          </a:xfrm>
          <a:prstGeom prst="rect">
            <a:avLst/>
          </a:prstGeom>
        </p:spPr>
        <p:txBody>
          <a:bodyPr lIns="0" tIns="0" rIns="0" bIns="0" rtlCol="0" anchor="t">
            <a:spAutoFit/>
          </a:bodyPr>
          <a:lstStyle/>
          <a:p>
            <a:pPr algn="ctr">
              <a:lnSpc>
                <a:spcPts val="6039"/>
              </a:lnSpc>
            </a:pPr>
            <a:r>
              <a:rPr lang="en-US" sz="6100" dirty="0">
                <a:solidFill>
                  <a:srgbClr val="B49764"/>
                </a:solidFill>
                <a:latin typeface="Alta"/>
                <a:ea typeface="Alta"/>
                <a:cs typeface="Alta"/>
                <a:sym typeface="Alta"/>
              </a:rPr>
              <a:t>what are my responsibilities?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06154" y="236458"/>
            <a:ext cx="2311301" cy="1259391"/>
            <a:chOff x="0" y="0"/>
            <a:chExt cx="608738" cy="331691"/>
          </a:xfrm>
        </p:grpSpPr>
        <p:sp>
          <p:nvSpPr>
            <p:cNvPr id="3" name="Freeform 3"/>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solidFill>
              <a:schemeClr val="bg1"/>
            </a:solidFill>
          </p:spPr>
          <p:txBody>
            <a:bodyPr/>
            <a:lstStyle/>
            <a:p>
              <a:endParaRPr lang="en-US"/>
            </a:p>
          </p:txBody>
        </p:sp>
        <p:sp>
          <p:nvSpPr>
            <p:cNvPr id="4" name="TextBox 4"/>
            <p:cNvSpPr txBox="1"/>
            <p:nvPr/>
          </p:nvSpPr>
          <p:spPr>
            <a:xfrm>
              <a:off x="0" y="-76200"/>
              <a:ext cx="608738" cy="407891"/>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0" y="0"/>
            <a:ext cx="7353214" cy="4899079"/>
          </a:xfrm>
          <a:custGeom>
            <a:avLst/>
            <a:gdLst/>
            <a:ahLst/>
            <a:cxnLst/>
            <a:rect l="l" t="t" r="r" b="b"/>
            <a:pathLst>
              <a:path w="7353214" h="4899079">
                <a:moveTo>
                  <a:pt x="0" y="0"/>
                </a:moveTo>
                <a:lnTo>
                  <a:pt x="7353214" y="0"/>
                </a:lnTo>
                <a:lnTo>
                  <a:pt x="7353214" y="4899079"/>
                </a:lnTo>
                <a:lnTo>
                  <a:pt x="0" y="4899079"/>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7032397" y="-52864"/>
            <a:ext cx="11331314" cy="10659882"/>
            <a:chOff x="0" y="0"/>
            <a:chExt cx="2984379" cy="2807541"/>
          </a:xfrm>
          <a:solidFill>
            <a:srgbClr val="C79751"/>
          </a:solidFill>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8" name="TextBox 8"/>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a:p>
          </p:txBody>
        </p:sp>
      </p:grpSp>
      <p:sp>
        <p:nvSpPr>
          <p:cNvPr id="9" name="TextBox 9"/>
          <p:cNvSpPr txBox="1"/>
          <p:nvPr/>
        </p:nvSpPr>
        <p:spPr>
          <a:xfrm>
            <a:off x="7173167" y="1157755"/>
            <a:ext cx="10896599" cy="9667262"/>
          </a:xfrm>
          <a:prstGeom prst="rect">
            <a:avLst/>
          </a:prstGeom>
        </p:spPr>
        <p:txBody>
          <a:bodyPr wrap="square" lIns="0" tIns="0" rIns="0" bIns="0" rtlCol="0" anchor="t">
            <a:spAutoFit/>
            <a:scene3d>
              <a:camera prst="orthographicFront"/>
              <a:lightRig rig="threePt" dir="t"/>
            </a:scene3d>
            <a:sp3d extrusionH="57150">
              <a:bevelT w="38100" h="38100" prst="convex"/>
            </a:sp3d>
          </a:bodyPr>
          <a:lstStyle/>
          <a:p>
            <a:pPr algn="just">
              <a:lnSpc>
                <a:spcPts val="3816"/>
              </a:lnSpc>
            </a:pPr>
            <a:endParaRPr lang="en-US" sz="3200" b="1" dirty="0">
              <a:solidFill>
                <a:srgbClr val="0F0E0E"/>
              </a:solidFill>
              <a:latin typeface="Canva Sans" panose="020B0604020202020204" charset="0"/>
              <a:ea typeface="Canva Sans Bold"/>
              <a:cs typeface="Canva Sans Bold"/>
              <a:sym typeface="Canva Sans Bold"/>
            </a:endParaRPr>
          </a:p>
          <a:p>
            <a:pPr marL="457200" indent="-457200" algn="just">
              <a:buFont typeface="+mj-lt"/>
              <a:buAutoNum type="arabicPeriod"/>
            </a:pPr>
            <a:r>
              <a:rPr lang="en-US" sz="2300" b="1" u="sng" dirty="0">
                <a:solidFill>
                  <a:srgbClr val="0F0E0E"/>
                </a:solidFill>
                <a:effectLst/>
                <a:latin typeface="Seaford Display" panose="00000500000000000000" pitchFamily="2" charset="0"/>
                <a:ea typeface="Canva Sans"/>
                <a:cs typeface="Canva Sans"/>
                <a:sym typeface="Canva Sans"/>
              </a:rPr>
              <a:t>You cannot promise confidentiality!</a:t>
            </a:r>
          </a:p>
          <a:p>
            <a:pPr marL="457200" indent="-457200" algn="just">
              <a:buFont typeface="+mj-lt"/>
              <a:buAutoNum type="arabicPeriod"/>
            </a:pPr>
            <a:r>
              <a:rPr lang="en-US" sz="2300" dirty="0">
                <a:solidFill>
                  <a:srgbClr val="0F0E0E"/>
                </a:solidFill>
                <a:latin typeface="Seaford Display" panose="00000500000000000000" pitchFamily="2" charset="0"/>
                <a:ea typeface="Canva Sans"/>
                <a:cs typeface="Canva Sans"/>
                <a:sym typeface="Canva Sans"/>
              </a:rPr>
              <a:t>It is your duty to report, and in some cases, it will be the Title IX Coordinator’s duty to move forward with the case even when the complainant does not wish to.</a:t>
            </a:r>
          </a:p>
          <a:p>
            <a:pPr marL="914400" lvl="1" indent="-457200" algn="just">
              <a:buFont typeface="Wingdings" panose="05000000000000000000" pitchFamily="2" charset="2"/>
              <a:buChar char="§"/>
            </a:pPr>
            <a:r>
              <a:rPr lang="en-US" sz="2300" dirty="0">
                <a:solidFill>
                  <a:srgbClr val="0F0E0E"/>
                </a:solidFill>
                <a:latin typeface="Seaford Display" panose="00000500000000000000" pitchFamily="2" charset="0"/>
                <a:ea typeface="Canva Sans"/>
                <a:cs typeface="Canva Sans"/>
                <a:sym typeface="Canva Sans"/>
              </a:rPr>
              <a:t>The information will need to be shared with relevant parties to resolve the complaint. Please explain to the individual reporting to you that you are duty-bound to report the information they have shared with you.</a:t>
            </a:r>
          </a:p>
          <a:p>
            <a:pPr marL="457200" indent="-457200" algn="just">
              <a:buFont typeface="+mj-lt"/>
              <a:buAutoNum type="arabicPeriod"/>
            </a:pPr>
            <a:r>
              <a:rPr lang="en-US" sz="2300" dirty="0">
                <a:solidFill>
                  <a:srgbClr val="0F0E0E"/>
                </a:solidFill>
                <a:latin typeface="Seaford Display" panose="00000500000000000000" pitchFamily="2" charset="0"/>
                <a:ea typeface="Canva Sans"/>
                <a:cs typeface="Canva Sans"/>
                <a:sym typeface="Canva Sans"/>
              </a:rPr>
              <a:t>You should give the student the Title IX Office’s information in addition to filing a report.</a:t>
            </a:r>
          </a:p>
          <a:p>
            <a:pPr marL="914400" lvl="1" indent="-457200" algn="just">
              <a:buFont typeface="Wingdings" panose="05000000000000000000" pitchFamily="2" charset="2"/>
              <a:buChar char="§"/>
            </a:pPr>
            <a:r>
              <a:rPr lang="en-US" sz="2300" dirty="0">
                <a:solidFill>
                  <a:srgbClr val="0F0E0E"/>
                </a:solidFill>
                <a:latin typeface="Seaford Display" panose="00000500000000000000" pitchFamily="2" charset="0"/>
                <a:ea typeface="Canva Sans"/>
                <a:cs typeface="Canva Sans"/>
                <a:sym typeface="Canva Sans"/>
              </a:rPr>
              <a:t>You can bring an issue to the Title IX Office’s attention through phone, email, the website, or by stopping by. This information will be provided at the end of the slideshow.</a:t>
            </a:r>
          </a:p>
          <a:p>
            <a:pPr marL="457200" indent="-457200" algn="just">
              <a:buFont typeface="+mj-lt"/>
              <a:buAutoNum type="arabicPeriod"/>
            </a:pPr>
            <a:endParaRPr lang="en-US" sz="2300" dirty="0">
              <a:solidFill>
                <a:srgbClr val="0F0E0E"/>
              </a:solidFill>
              <a:latin typeface="Seaford Display" panose="00000500000000000000" pitchFamily="2" charset="0"/>
              <a:ea typeface="Canva Sans"/>
              <a:cs typeface="Canva Sans"/>
              <a:sym typeface="Canva Sans"/>
            </a:endParaRPr>
          </a:p>
          <a:p>
            <a:pPr marL="457200" indent="-457200" algn="just">
              <a:buFont typeface="+mj-lt"/>
              <a:buAutoNum type="arabicPeriod"/>
            </a:pPr>
            <a:r>
              <a:rPr lang="en-US" sz="2300" dirty="0">
                <a:solidFill>
                  <a:srgbClr val="0F0E0E"/>
                </a:solidFill>
                <a:latin typeface="Seaford Display" panose="00000500000000000000" pitchFamily="2" charset="0"/>
                <a:ea typeface="Canva Sans"/>
                <a:cs typeface="Canva Sans"/>
                <a:sym typeface="Canva Sans"/>
              </a:rPr>
              <a:t>Under the 2020 regulations, the student in question will have to sign a formal complaint to move forward with the case (unless the Title IX Coordinator sees the complaint as a safety risk and chooses to sign the complaint themselves)</a:t>
            </a:r>
          </a:p>
          <a:p>
            <a:pPr marL="457200" indent="-457200" algn="just">
              <a:buFont typeface="+mj-lt"/>
              <a:buAutoNum type="arabicPeriod"/>
            </a:pPr>
            <a:endParaRPr lang="en-US" sz="2300" dirty="0">
              <a:solidFill>
                <a:srgbClr val="0F0E0E"/>
              </a:solidFill>
              <a:latin typeface="Seaford Display" panose="00000500000000000000" pitchFamily="2" charset="0"/>
              <a:ea typeface="Canva Sans"/>
              <a:cs typeface="Canva Sans"/>
              <a:sym typeface="Canva Sans"/>
            </a:endParaRPr>
          </a:p>
          <a:p>
            <a:pPr marL="457200" indent="-457200" algn="just">
              <a:buFont typeface="+mj-lt"/>
              <a:buAutoNum type="arabicPeriod"/>
            </a:pPr>
            <a:r>
              <a:rPr lang="en-US" sz="2300" dirty="0">
                <a:solidFill>
                  <a:srgbClr val="0F0E0E"/>
                </a:solidFill>
                <a:latin typeface="Seaford Display" panose="00000500000000000000" pitchFamily="2" charset="0"/>
                <a:ea typeface="Canva Sans"/>
                <a:cs typeface="Canva Sans"/>
                <a:sym typeface="Canva Sans"/>
              </a:rPr>
              <a:t>If a formal complaint is filed, the respondent has the right to a communication with the complainant’s name and the charges leveled against the respondent.</a:t>
            </a:r>
          </a:p>
          <a:p>
            <a:pPr marL="457200" indent="-457200" algn="just">
              <a:buFont typeface="+mj-lt"/>
              <a:buAutoNum type="arabicPeriod"/>
            </a:pPr>
            <a:endParaRPr lang="en-US" sz="2300" dirty="0">
              <a:solidFill>
                <a:srgbClr val="0F0E0E"/>
              </a:solidFill>
              <a:latin typeface="Seaford Display" panose="00000500000000000000" pitchFamily="2" charset="0"/>
              <a:ea typeface="Canva Sans"/>
              <a:cs typeface="Canva Sans"/>
              <a:sym typeface="Canva Sans"/>
            </a:endParaRPr>
          </a:p>
          <a:p>
            <a:pPr marL="457200" indent="-457200" algn="just">
              <a:buFont typeface="+mj-lt"/>
              <a:buAutoNum type="arabicPeriod"/>
            </a:pPr>
            <a:r>
              <a:rPr lang="en-US" sz="2300" dirty="0">
                <a:solidFill>
                  <a:srgbClr val="0F0E0E"/>
                </a:solidFill>
                <a:latin typeface="Seaford Display" panose="00000500000000000000" pitchFamily="2" charset="0"/>
                <a:ea typeface="Canva Sans"/>
                <a:cs typeface="Canva Sans"/>
                <a:sym typeface="Canva Sans"/>
              </a:rPr>
              <a:t>None of this information should deter you from reporting.</a:t>
            </a:r>
          </a:p>
          <a:p>
            <a:pPr marL="914400" lvl="1" indent="-457200" algn="just">
              <a:buFont typeface="Wingdings" panose="05000000000000000000" pitchFamily="2" charset="2"/>
              <a:buChar char="§"/>
            </a:pPr>
            <a:r>
              <a:rPr lang="en-US" sz="2300" dirty="0">
                <a:solidFill>
                  <a:srgbClr val="0F0E0E"/>
                </a:solidFill>
                <a:latin typeface="Seaford Display" panose="00000500000000000000" pitchFamily="2" charset="0"/>
                <a:ea typeface="Canva Sans"/>
                <a:cs typeface="Canva Sans"/>
                <a:sym typeface="Canva Sans"/>
              </a:rPr>
              <a:t>It is an important responsibility, and it is unusual for the Title IX Coordinator to have to move forward without the complainant’s consent.</a:t>
            </a:r>
          </a:p>
          <a:p>
            <a:pPr marL="914400" lvl="1" indent="-457200" algn="just">
              <a:buFont typeface="Wingdings" panose="05000000000000000000" pitchFamily="2" charset="2"/>
              <a:buChar char="§"/>
            </a:pPr>
            <a:r>
              <a:rPr lang="en-US" sz="2300" dirty="0">
                <a:solidFill>
                  <a:srgbClr val="0F0E0E"/>
                </a:solidFill>
                <a:latin typeface="Seaford Display" panose="00000500000000000000" pitchFamily="2" charset="0"/>
                <a:ea typeface="Canva Sans"/>
                <a:cs typeface="Canva Sans"/>
                <a:sym typeface="Canva Sans"/>
              </a:rPr>
              <a:t>If you do not report the information, you are denying the complainant access to supportive measures which may make a stressful and traumatic experience more bearable.</a:t>
            </a:r>
          </a:p>
          <a:p>
            <a:pPr algn="just">
              <a:lnSpc>
                <a:spcPts val="2136"/>
              </a:lnSpc>
            </a:pPr>
            <a:endParaRPr lang="en-US" sz="2600" dirty="0">
              <a:solidFill>
                <a:srgbClr val="0F0E0E"/>
              </a:solidFill>
              <a:latin typeface="Seaford Display" panose="00000500000000000000" pitchFamily="2" charset="0"/>
              <a:ea typeface="Canva Sans"/>
              <a:cs typeface="Canva Sans"/>
              <a:sym typeface="Canva Sans"/>
            </a:endParaRPr>
          </a:p>
          <a:p>
            <a:pPr algn="just">
              <a:lnSpc>
                <a:spcPts val="3816"/>
              </a:lnSpc>
            </a:pPr>
            <a:endParaRPr lang="en-US" sz="1526" dirty="0">
              <a:solidFill>
                <a:srgbClr val="0F0E0E"/>
              </a:solidFill>
              <a:latin typeface="Canva Sans"/>
              <a:ea typeface="Canva Sans"/>
              <a:cs typeface="Canva Sans"/>
              <a:sym typeface="Canva Sans"/>
            </a:endParaRPr>
          </a:p>
        </p:txBody>
      </p:sp>
      <p:sp>
        <p:nvSpPr>
          <p:cNvPr id="10" name="TextBox 10"/>
          <p:cNvSpPr txBox="1"/>
          <p:nvPr/>
        </p:nvSpPr>
        <p:spPr>
          <a:xfrm>
            <a:off x="605374" y="5978642"/>
            <a:ext cx="5598833" cy="1538883"/>
          </a:xfrm>
          <a:prstGeom prst="rect">
            <a:avLst/>
          </a:prstGeom>
        </p:spPr>
        <p:txBody>
          <a:bodyPr lIns="0" tIns="0" rIns="0" bIns="0" rtlCol="0" anchor="t">
            <a:spAutoFit/>
          </a:bodyPr>
          <a:lstStyle/>
          <a:p>
            <a:pPr algn="ctr">
              <a:lnSpc>
                <a:spcPts val="6039"/>
              </a:lnSpc>
            </a:pPr>
            <a:r>
              <a:rPr lang="en-US" sz="6100" dirty="0">
                <a:solidFill>
                  <a:srgbClr val="B49764"/>
                </a:solidFill>
                <a:latin typeface="Alta"/>
                <a:ea typeface="Alta"/>
                <a:cs typeface="Alta"/>
                <a:sym typeface="Alta"/>
              </a:rPr>
              <a:t>what are my responsibilities?</a:t>
            </a:r>
          </a:p>
        </p:txBody>
      </p:sp>
      <p:sp>
        <p:nvSpPr>
          <p:cNvPr id="11" name="Freeform 11"/>
          <p:cNvSpPr/>
          <p:nvPr/>
        </p:nvSpPr>
        <p:spPr>
          <a:xfrm>
            <a:off x="134850" y="51507"/>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7CA727FA-AE11-D1DE-A3D4-1ABB62C2EE63}"/>
              </a:ext>
            </a:extLst>
          </p:cNvPr>
          <p:cNvSpPr txBox="1"/>
          <p:nvPr/>
        </p:nvSpPr>
        <p:spPr>
          <a:xfrm>
            <a:off x="7765576" y="236458"/>
            <a:ext cx="8884693" cy="1118255"/>
          </a:xfrm>
          <a:prstGeom prst="rect">
            <a:avLst/>
          </a:prstGeom>
          <a:noFill/>
        </p:spPr>
        <p:txBody>
          <a:bodyPr wrap="square" rtlCol="0">
            <a:spAutoFit/>
          </a:bodyPr>
          <a:lstStyle/>
          <a:p>
            <a:pPr algn="ctr">
              <a:lnSpc>
                <a:spcPts val="4000"/>
              </a:lnSpc>
            </a:pPr>
            <a:r>
              <a:rPr lang="en-US" sz="4000" dirty="0">
                <a:solidFill>
                  <a:schemeClr val="accent2">
                    <a:lumMod val="75000"/>
                  </a:schemeClr>
                </a:solidFill>
                <a:latin typeface="Impact" panose="020B0806030902050204" pitchFamily="34" charset="0"/>
                <a:ea typeface="Canva Sans Bold"/>
                <a:cs typeface="Canva Sans Bold"/>
                <a:sym typeface="Canva Sans Bold"/>
              </a:rPr>
              <a:t>What to know about a situation where you will need to report</a:t>
            </a:r>
            <a:r>
              <a:rPr lang="en-US" sz="1800" dirty="0">
                <a:solidFill>
                  <a:schemeClr val="accent2">
                    <a:lumMod val="75000"/>
                  </a:schemeClr>
                </a:solidFill>
                <a:latin typeface="Impact" panose="020B0806030902050204" pitchFamily="34" charset="0"/>
                <a:ea typeface="Canva Sans Bold"/>
                <a:cs typeface="Canva Sans Bold"/>
                <a:sym typeface="Canva Sans 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2">
              <a:lumMod val="50000"/>
            </a:schemeClr>
          </a:solidFill>
        </p:spPr>
        <p:txBody>
          <a:bodyPr/>
          <a:lstStyle/>
          <a:p>
            <a:endParaRPr lang="en-US" dirty="0"/>
          </a:p>
        </p:txBody>
      </p:sp>
      <p:grpSp>
        <p:nvGrpSpPr>
          <p:cNvPr id="3" name="Group 3"/>
          <p:cNvGrpSpPr/>
          <p:nvPr/>
        </p:nvGrpSpPr>
        <p:grpSpPr>
          <a:xfrm>
            <a:off x="-1138642" y="318655"/>
            <a:ext cx="8052572" cy="9968345"/>
            <a:chOff x="0" y="0"/>
            <a:chExt cx="2120842" cy="1908572"/>
          </a:xfrm>
          <a:solidFill>
            <a:schemeClr val="bg1"/>
          </a:solidFill>
        </p:grpSpPr>
        <p:sp>
          <p:nvSpPr>
            <p:cNvPr id="4" name="Freeform 4"/>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5" name="TextBox 5"/>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14053" y="201592"/>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109435" y="3543893"/>
            <a:ext cx="6416082" cy="2146936"/>
          </a:xfrm>
          <a:prstGeom prst="rect">
            <a:avLst/>
          </a:prstGeom>
        </p:spPr>
        <p:txBody>
          <a:bodyPr lIns="0" tIns="0" rIns="0" bIns="0" rtlCol="0" anchor="t">
            <a:spAutoFit/>
          </a:bodyPr>
          <a:lstStyle/>
          <a:p>
            <a:pPr algn="l">
              <a:lnSpc>
                <a:spcPts val="7920"/>
              </a:lnSpc>
            </a:pPr>
            <a:r>
              <a:rPr lang="en-US" sz="8000" dirty="0">
                <a:solidFill>
                  <a:srgbClr val="C29C3D"/>
                </a:solidFill>
                <a:latin typeface="Alta"/>
                <a:ea typeface="Alta"/>
                <a:cs typeface="Alta"/>
                <a:sym typeface="Alta"/>
              </a:rPr>
              <a:t>DO’S AND DONT’S</a:t>
            </a:r>
          </a:p>
        </p:txBody>
      </p:sp>
      <p:sp>
        <p:nvSpPr>
          <p:cNvPr id="8" name="TextBox 8"/>
          <p:cNvSpPr txBox="1"/>
          <p:nvPr/>
        </p:nvSpPr>
        <p:spPr>
          <a:xfrm>
            <a:off x="8764903" y="1264739"/>
            <a:ext cx="2360191" cy="624466"/>
          </a:xfrm>
          <a:prstGeom prst="rect">
            <a:avLst/>
          </a:prstGeom>
        </p:spPr>
        <p:txBody>
          <a:bodyPr lIns="0" tIns="0" rIns="0" bIns="0" rtlCol="0" anchor="t">
            <a:spAutoFit/>
          </a:bodyPr>
          <a:lstStyle/>
          <a:p>
            <a:pPr algn="ctr">
              <a:lnSpc>
                <a:spcPts val="4495"/>
              </a:lnSpc>
            </a:pPr>
            <a:r>
              <a:rPr lang="en-US" sz="7200" dirty="0">
                <a:solidFill>
                  <a:srgbClr val="FFFFFF"/>
                </a:solidFill>
                <a:latin typeface="Impact" panose="020B0806030902050204" pitchFamily="34" charset="0"/>
                <a:ea typeface="Anton"/>
                <a:cs typeface="Anton"/>
                <a:sym typeface="Anton"/>
              </a:rPr>
              <a:t>Do’s</a:t>
            </a:r>
          </a:p>
        </p:txBody>
      </p:sp>
      <p:sp>
        <p:nvSpPr>
          <p:cNvPr id="9" name="TextBox 9"/>
          <p:cNvSpPr txBox="1"/>
          <p:nvPr/>
        </p:nvSpPr>
        <p:spPr>
          <a:xfrm>
            <a:off x="14094345" y="1293314"/>
            <a:ext cx="2360191" cy="624466"/>
          </a:xfrm>
          <a:prstGeom prst="rect">
            <a:avLst/>
          </a:prstGeom>
        </p:spPr>
        <p:txBody>
          <a:bodyPr lIns="0" tIns="0" rIns="0" bIns="0" rtlCol="0" anchor="t">
            <a:spAutoFit/>
          </a:bodyPr>
          <a:lstStyle/>
          <a:p>
            <a:pPr algn="ctr">
              <a:lnSpc>
                <a:spcPts val="4495"/>
              </a:lnSpc>
            </a:pPr>
            <a:r>
              <a:rPr lang="en-US" sz="7200" dirty="0" err="1">
                <a:solidFill>
                  <a:srgbClr val="FFFFFF"/>
                </a:solidFill>
                <a:latin typeface="Impact" panose="020B0806030902050204" pitchFamily="34" charset="0"/>
                <a:ea typeface="Anton"/>
                <a:cs typeface="Anton"/>
                <a:sym typeface="Anton"/>
              </a:rPr>
              <a:t>Dont’s</a:t>
            </a:r>
            <a:endParaRPr lang="en-US" sz="7200" dirty="0">
              <a:solidFill>
                <a:srgbClr val="FFFFFF"/>
              </a:solidFill>
              <a:latin typeface="Impact" panose="020B0806030902050204" pitchFamily="34" charset="0"/>
              <a:ea typeface="Anton"/>
              <a:cs typeface="Anton"/>
              <a:sym typeface="Anton"/>
            </a:endParaRPr>
          </a:p>
        </p:txBody>
      </p:sp>
      <p:sp>
        <p:nvSpPr>
          <p:cNvPr id="10" name="TextBox 10"/>
          <p:cNvSpPr txBox="1"/>
          <p:nvPr/>
        </p:nvSpPr>
        <p:spPr>
          <a:xfrm>
            <a:off x="7525517" y="2135125"/>
            <a:ext cx="4838963" cy="77705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Report even if you are unsure if it is a Title IX issue</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Get as much information as you can from the complainant</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Give the Title IX office information to the complainant</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Inform the individual of your duty to report the situation</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Let the complainant know that the Title IX office also offers supportive measures</a:t>
            </a: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p:txBody>
      </p:sp>
      <p:sp>
        <p:nvSpPr>
          <p:cNvPr id="11" name="TextBox 11"/>
          <p:cNvSpPr txBox="1"/>
          <p:nvPr/>
        </p:nvSpPr>
        <p:spPr>
          <a:xfrm>
            <a:off x="13230893" y="2197910"/>
            <a:ext cx="4315923" cy="3256469"/>
          </a:xfrm>
          <a:prstGeom prst="rect">
            <a:avLst/>
          </a:prstGeom>
        </p:spPr>
        <p:txBody>
          <a:bodyPr lIns="0" tIns="0" rIns="0" bIns="0" rtlCol="0" anchor="t">
            <a:spAutoFit/>
          </a:bodyPr>
          <a:lstStyle/>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Do your own investigation</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Guarantee confidentiality</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Share Title IX info with anyone other than the Title IX department</a:t>
            </a:r>
          </a:p>
          <a:p>
            <a:pPr algn="l">
              <a:lnSpc>
                <a:spcPts val="3219"/>
              </a:lnSpc>
            </a:pPr>
            <a:endParaRPr lang="en-US" sz="2299" dirty="0">
              <a:solidFill>
                <a:srgbClr val="FFFFFF"/>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435107" y="-382189"/>
            <a:ext cx="6797777" cy="11051378"/>
            <a:chOff x="0" y="0"/>
            <a:chExt cx="1790361" cy="2910651"/>
          </a:xfrm>
          <a:solidFill>
            <a:schemeClr val="bg1"/>
          </a:solidFill>
        </p:grpSpPr>
        <p:sp>
          <p:nvSpPr>
            <p:cNvPr id="3" name="Freeform 3"/>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4" name="TextBox 4"/>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5" name="Freeform 5"/>
          <p:cNvSpPr/>
          <p:nvPr/>
        </p:nvSpPr>
        <p:spPr>
          <a:xfrm>
            <a:off x="626777" y="5163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3800620"/>
            <a:ext cx="4950016" cy="1754371"/>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what is retaliation?</a:t>
            </a:r>
          </a:p>
        </p:txBody>
      </p:sp>
      <p:sp>
        <p:nvSpPr>
          <p:cNvPr id="7" name="TextBox 7"/>
          <p:cNvSpPr txBox="1"/>
          <p:nvPr/>
        </p:nvSpPr>
        <p:spPr>
          <a:xfrm>
            <a:off x="5940544" y="468759"/>
            <a:ext cx="11015917" cy="1204689"/>
          </a:xfrm>
          <a:prstGeom prst="rect">
            <a:avLst/>
          </a:prstGeom>
        </p:spPr>
        <p:txBody>
          <a:bodyPr wrap="square" lIns="0" tIns="0" rIns="0" bIns="0" rtlCol="0" anchor="t">
            <a:spAutoFit/>
          </a:bodyPr>
          <a:lstStyle/>
          <a:p>
            <a:pPr>
              <a:lnSpc>
                <a:spcPts val="3220"/>
              </a:lnSpc>
              <a:spcBef>
                <a:spcPct val="0"/>
              </a:spcBef>
            </a:pPr>
            <a:r>
              <a:rPr lang="en-US" sz="2300" b="1" dirty="0">
                <a:latin typeface="Seaford Display" panose="00000500000000000000" pitchFamily="2" charset="0"/>
                <a:ea typeface="Canva Sans"/>
                <a:cs typeface="Canva Sans"/>
                <a:sym typeface="Canva Sans"/>
              </a:rPr>
              <a:t>Retaliation</a:t>
            </a:r>
            <a:r>
              <a:rPr lang="en-US" sz="2300" dirty="0">
                <a:latin typeface="Seaford Display" panose="00000500000000000000" pitchFamily="2" charset="0"/>
                <a:ea typeface="Canva Sans"/>
                <a:cs typeface="Canva Sans"/>
                <a:sym typeface="Canva Sans"/>
              </a:rPr>
              <a:t> under Title IX is any action taken to intimidate, threaten, coerce, or discriminate against an individual for filing a Title IX complaint or for participating in an investigation, hearing, or proceeding.</a:t>
            </a:r>
          </a:p>
        </p:txBody>
      </p:sp>
      <p:sp>
        <p:nvSpPr>
          <p:cNvPr id="8" name="TextBox 8"/>
          <p:cNvSpPr txBox="1"/>
          <p:nvPr/>
        </p:nvSpPr>
        <p:spPr>
          <a:xfrm>
            <a:off x="5940544" y="1941246"/>
            <a:ext cx="4717015" cy="794256"/>
          </a:xfrm>
          <a:prstGeom prst="rect">
            <a:avLst/>
          </a:prstGeom>
        </p:spPr>
        <p:txBody>
          <a:bodyPr wrap="square" lIns="0" tIns="0" rIns="0" bIns="0" rtlCol="0" anchor="t">
            <a:spAutoFit/>
          </a:bodyPr>
          <a:lstStyle/>
          <a:p>
            <a:pPr marL="248285" lvl="1" algn="ctr">
              <a:lnSpc>
                <a:spcPts val="3219"/>
              </a:lnSpc>
              <a:spcBef>
                <a:spcPct val="0"/>
              </a:spcBef>
            </a:pPr>
            <a:r>
              <a:rPr lang="en-US" sz="3200" dirty="0">
                <a:latin typeface="Impact" panose="020B0806030902050204" pitchFamily="34" charset="0"/>
                <a:ea typeface="Canva Sans"/>
                <a:cs typeface="Canva Sans"/>
                <a:sym typeface="Canva Sans"/>
              </a:rPr>
              <a:t>Examples of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9" name="TextBox 9"/>
          <p:cNvSpPr txBox="1"/>
          <p:nvPr/>
        </p:nvSpPr>
        <p:spPr>
          <a:xfrm>
            <a:off x="6360144" y="2338374"/>
            <a:ext cx="8314544" cy="2025363"/>
          </a:xfrm>
          <a:prstGeom prst="rect">
            <a:avLst/>
          </a:prstGeom>
        </p:spPr>
        <p:txBody>
          <a:bodyPr wrap="square" lIns="0" tIns="0" rIns="0" bIns="0" rtlCol="0" anchor="t">
            <a:spAutoFit/>
          </a:bodyPr>
          <a:lstStyle/>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Lowering grades or unfair evaluations.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Dismissal from a program or organization.</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Exclusion from campus activities or opportunities.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Threats, harassment, or bullying.</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0" name="TextBox 10"/>
          <p:cNvSpPr txBox="1"/>
          <p:nvPr/>
        </p:nvSpPr>
        <p:spPr>
          <a:xfrm>
            <a:off x="5881106" y="4366845"/>
            <a:ext cx="11273438" cy="1188146"/>
          </a:xfrm>
          <a:prstGeom prst="rect">
            <a:avLst/>
          </a:prstGeom>
        </p:spPr>
        <p:txBody>
          <a:bodyPr lIns="0" tIns="0" rIns="0" bIns="0" rtlCol="0" anchor="t">
            <a:spAutoFit/>
          </a:bodyPr>
          <a:lstStyle/>
          <a:p>
            <a:pPr>
              <a:lnSpc>
                <a:spcPts val="3219"/>
              </a:lnSpc>
              <a:spcBef>
                <a:spcPct val="0"/>
              </a:spcBef>
            </a:pPr>
            <a:r>
              <a:rPr lang="en-US" sz="2250" dirty="0">
                <a:latin typeface="Seaford Display" panose="00000500000000000000" pitchFamily="2" charset="0"/>
                <a:ea typeface="Canva Sans"/>
                <a:cs typeface="Canva Sans"/>
                <a:sym typeface="Canva Sans"/>
              </a:rPr>
              <a:t>Retaliation can be against the complainant or the respondent, so be careful not to remove a student from a program etc. over a Title IX complaint unless the program already has its own policy in place that the respondent or complainant ran afoul of.</a:t>
            </a:r>
          </a:p>
        </p:txBody>
      </p:sp>
      <p:sp>
        <p:nvSpPr>
          <p:cNvPr id="11" name="TextBox 11"/>
          <p:cNvSpPr txBox="1"/>
          <p:nvPr/>
        </p:nvSpPr>
        <p:spPr>
          <a:xfrm>
            <a:off x="6360144" y="6076816"/>
            <a:ext cx="5395796" cy="794256"/>
          </a:xfrm>
          <a:prstGeom prst="rect">
            <a:avLst/>
          </a:prstGeom>
        </p:spPr>
        <p:txBody>
          <a:bodyPr wrap="square" lIns="0" tIns="0" rIns="0" bIns="0" rtlCol="0" anchor="t">
            <a:spAutoFit/>
          </a:bodyPr>
          <a:lstStyle/>
          <a:p>
            <a:pPr algn="ctr">
              <a:lnSpc>
                <a:spcPts val="3219"/>
              </a:lnSpc>
              <a:spcBef>
                <a:spcPct val="0"/>
              </a:spcBef>
            </a:pPr>
            <a:r>
              <a:rPr lang="en-US" sz="3200" dirty="0">
                <a:latin typeface="Impact" panose="020B0806030902050204" pitchFamily="34" charset="0"/>
                <a:ea typeface="Canva Sans"/>
                <a:cs typeface="Canva Sans"/>
                <a:sym typeface="Canva Sans"/>
              </a:rPr>
              <a:t>Protections Against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2" name="TextBox 12"/>
          <p:cNvSpPr txBox="1"/>
          <p:nvPr/>
        </p:nvSpPr>
        <p:spPr>
          <a:xfrm>
            <a:off x="6360144" y="6548431"/>
            <a:ext cx="9720295" cy="2025426"/>
          </a:xfrm>
          <a:prstGeom prst="rect">
            <a:avLst/>
          </a:prstGeom>
        </p:spPr>
        <p:txBody>
          <a:bodyPr wrap="square" lIns="0" tIns="0" rIns="0" bIns="0" rtlCol="0" anchor="t">
            <a:spAutoFit/>
          </a:bodyPr>
          <a:lstStyle/>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Schools must ensure no adverse actions are taken against individuals exercising their Title IX rights.</a:t>
            </a:r>
          </a:p>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Separate Investigations: Retaliation complaints are handled separately from the original Title IX case.</a:t>
            </a:r>
          </a:p>
          <a:p>
            <a:pPr algn="just">
              <a:lnSpc>
                <a:spcPts val="3220"/>
              </a:lnSpc>
            </a:pPr>
            <a:endParaRPr lang="en-US" sz="2300" dirty="0">
              <a:solidFill>
                <a:srgbClr val="FFFFFF"/>
              </a:solidFill>
              <a:latin typeface="Canva Sans"/>
              <a:ea typeface="Canva Sans"/>
              <a:cs typeface="Canva Sans"/>
              <a:sym typeface="Canva Sans"/>
            </a:endParaRPr>
          </a:p>
        </p:txBody>
      </p:sp>
      <p:sp>
        <p:nvSpPr>
          <p:cNvPr id="13" name="TextBox 13"/>
          <p:cNvSpPr txBox="1"/>
          <p:nvPr/>
        </p:nvSpPr>
        <p:spPr>
          <a:xfrm>
            <a:off x="5784857" y="8981409"/>
            <a:ext cx="11985873" cy="824072"/>
          </a:xfrm>
          <a:prstGeom prst="rect">
            <a:avLst/>
          </a:prstGeom>
        </p:spPr>
        <p:txBody>
          <a:bodyPr lIns="0" tIns="0" rIns="0" bIns="0" rtlCol="0" anchor="t">
            <a:spAutoFit/>
          </a:bodyPr>
          <a:lstStyle/>
          <a:p>
            <a:pPr algn="ctr">
              <a:lnSpc>
                <a:spcPts val="3219"/>
              </a:lnSpc>
              <a:spcBef>
                <a:spcPct val="0"/>
              </a:spcBef>
            </a:pPr>
            <a:r>
              <a:rPr lang="en-US" sz="3200" dirty="0">
                <a:solidFill>
                  <a:schemeClr val="accent2">
                    <a:lumMod val="75000"/>
                  </a:schemeClr>
                </a:solidFill>
                <a:latin typeface="Impact" panose="020B0806030902050204" pitchFamily="34" charset="0"/>
                <a:ea typeface="Canva Sans"/>
                <a:cs typeface="Canva Sans"/>
                <a:sym typeface="Canva Sans"/>
              </a:rPr>
              <a:t>If you witness an incident of retaliation, contact the Title IX Coordinator immediately!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a:solidFill>
            <a:schemeClr val="bg1"/>
          </a:solidFill>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grpFill/>
          </p:spPr>
          <p:txBody>
            <a:bodyPr/>
            <a:lstStyle/>
            <a:p>
              <a:endParaRPr lang="en-US"/>
            </a:p>
          </p:txBody>
        </p:sp>
        <p:sp>
          <p:nvSpPr>
            <p:cNvPr id="4" name="TextBox 4"/>
            <p:cNvSpPr txBox="1"/>
            <p:nvPr/>
          </p:nvSpPr>
          <p:spPr>
            <a:xfrm>
              <a:off x="0" y="-76200"/>
              <a:ext cx="5318707" cy="1810736"/>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565" b="-10565"/>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t="-3619" b="-3619"/>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10452" b="-10452"/>
              </a:stretch>
            </a:blipFill>
          </p:spPr>
          <p:txBody>
            <a:bodyPr/>
            <a:lstStyle/>
            <a:p>
              <a:endParaRPr lang="en-US"/>
            </a:p>
          </p:txBody>
        </p:sp>
      </p:grpSp>
      <p:sp>
        <p:nvSpPr>
          <p:cNvPr id="11" name="Freeform 11"/>
          <p:cNvSpPr/>
          <p:nvPr/>
        </p:nvSpPr>
        <p:spPr>
          <a:xfrm>
            <a:off x="649717" y="8729277"/>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526789" y="1180283"/>
            <a:ext cx="2357217" cy="2430880"/>
          </a:xfrm>
          <a:custGeom>
            <a:avLst/>
            <a:gdLst/>
            <a:ahLst/>
            <a:cxnLst/>
            <a:rect l="l" t="t" r="r" b="b"/>
            <a:pathLst>
              <a:path w="2357217" h="2430880">
                <a:moveTo>
                  <a:pt x="0" y="0"/>
                </a:moveTo>
                <a:lnTo>
                  <a:pt x="2357217" y="0"/>
                </a:lnTo>
                <a:lnTo>
                  <a:pt x="2357217" y="2430880"/>
                </a:lnTo>
                <a:lnTo>
                  <a:pt x="0" y="2430880"/>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5346801" y="355741"/>
            <a:ext cx="10537205" cy="4019818"/>
          </a:xfrm>
          <a:prstGeom prst="rect">
            <a:avLst/>
          </a:prstGeom>
        </p:spPr>
        <p:txBody>
          <a:bodyPr lIns="0" tIns="0" rIns="0" bIns="0" rtlCol="0" anchor="t">
            <a:spAutoFit/>
          </a:bodyPr>
          <a:lstStyle/>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Website:</a:t>
            </a:r>
            <a:r>
              <a:rPr lang="en-US" sz="2599" dirty="0">
                <a:solidFill>
                  <a:srgbClr val="212C28"/>
                </a:solidFill>
                <a:latin typeface="Impact" panose="020B0806030902050204" pitchFamily="34" charset="0"/>
                <a:ea typeface="Canva Sans"/>
                <a:cs typeface="Canva Sans"/>
                <a:sym typeface="Canva Sans"/>
              </a:rPr>
              <a:t> </a:t>
            </a:r>
            <a:r>
              <a:rPr lang="en-US" sz="2599" dirty="0">
                <a:latin typeface="Seaford Display" panose="00000500000000000000" pitchFamily="2" charset="0"/>
                <a:ea typeface="Canva Sans"/>
                <a:cs typeface="Canva Sans"/>
                <a:sym typeface="Canva Sans"/>
                <a:hlinkClick r:id="rId7">
                  <a:extLst>
                    <a:ext uri="{A12FA001-AC4F-418D-AE19-62706E023703}">
                      <ahyp:hlinkClr xmlns:ahyp="http://schemas.microsoft.com/office/drawing/2018/hyperlinkcolor" val="tx"/>
                    </a:ext>
                  </a:extLst>
                </a:hlinkClick>
              </a:rPr>
              <a:t>https://www.napavalley.edu/about/title-ix/index.html</a:t>
            </a:r>
            <a:endParaRPr lang="en-US" sz="2599" dirty="0">
              <a:latin typeface="Seaford Display" panose="00000500000000000000" pitchFamily="2" charset="0"/>
              <a:ea typeface="Canva Sans"/>
              <a:cs typeface="Canva Sans"/>
              <a:sym typeface="Canva Sans"/>
            </a:endParaRP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Reporting Form</a:t>
            </a: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Book an Appointment through Conex Ed.</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Office Drop-in: </a:t>
            </a:r>
            <a:r>
              <a:rPr lang="en-US" sz="2599" dirty="0" err="1">
                <a:solidFill>
                  <a:srgbClr val="212C28"/>
                </a:solidFill>
                <a:latin typeface="Seaford Display" panose="00000500000000000000" pitchFamily="2" charset="0"/>
                <a:ea typeface="Canva Sans"/>
                <a:cs typeface="Canva Sans"/>
                <a:sym typeface="Canva Sans"/>
              </a:rPr>
              <a:t>Bldg</a:t>
            </a:r>
            <a:r>
              <a:rPr lang="en-US" sz="2599" dirty="0">
                <a:solidFill>
                  <a:srgbClr val="212C28"/>
                </a:solidFill>
                <a:latin typeface="Seaford Display" panose="00000500000000000000" pitchFamily="2" charset="0"/>
                <a:ea typeface="Canva Sans"/>
                <a:cs typeface="Canva Sans"/>
                <a:sym typeface="Canva Sans"/>
              </a:rPr>
              <a:t> 1500 Rm 1546</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Email:</a:t>
            </a:r>
            <a:r>
              <a:rPr lang="en-US" sz="2599" dirty="0">
                <a:solidFill>
                  <a:srgbClr val="212C28"/>
                </a:solidFill>
                <a:latin typeface="Canva Sans"/>
                <a:ea typeface="Canva Sans"/>
                <a:cs typeface="Canva Sans"/>
                <a:sym typeface="Canva Sans"/>
              </a:rPr>
              <a:t> </a:t>
            </a:r>
            <a:r>
              <a:rPr lang="en-US" sz="2599" dirty="0">
                <a:solidFill>
                  <a:srgbClr val="212C28"/>
                </a:solidFill>
                <a:latin typeface="Seaford Display" panose="00000500000000000000" pitchFamily="2" charset="0"/>
                <a:ea typeface="Canva Sans"/>
                <a:cs typeface="Canva Sans"/>
                <a:sym typeface="Canva Sans"/>
                <a:hlinkClick r:id="rId8"/>
              </a:rPr>
              <a:t>kelly.tomlinson@napavalley.edu</a:t>
            </a:r>
            <a:endParaRPr lang="en-US" sz="2599" dirty="0">
              <a:solidFill>
                <a:srgbClr val="212C28"/>
              </a:solidFill>
              <a:latin typeface="Seaford Display" panose="00000500000000000000" pitchFamily="2" charset="0"/>
              <a:ea typeface="Canva Sans"/>
              <a:cs typeface="Canva Sans"/>
              <a:sym typeface="Canva Sans"/>
            </a:endParaRP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Phone: </a:t>
            </a:r>
            <a:r>
              <a:rPr lang="en-US" sz="2599" dirty="0">
                <a:solidFill>
                  <a:srgbClr val="212C28"/>
                </a:solidFill>
                <a:latin typeface="Seaford Display" panose="00000500000000000000" pitchFamily="2" charset="0"/>
                <a:ea typeface="Canva Sans"/>
                <a:cs typeface="Canva Sans"/>
                <a:sym typeface="Canva Sans"/>
              </a:rPr>
              <a:t>TIX Office at 707-256-7198</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QR Code: </a:t>
            </a:r>
            <a:r>
              <a:rPr lang="en-US" sz="2599" dirty="0">
                <a:solidFill>
                  <a:srgbClr val="212C28"/>
                </a:solidFill>
                <a:latin typeface="Canva Sans"/>
                <a:ea typeface="Canva Sans"/>
                <a:cs typeface="Canva Sans"/>
                <a:sym typeface="Canva Sans"/>
              </a:rPr>
              <a:t>--------------------------------------------------&gt;</a:t>
            </a:r>
          </a:p>
          <a:p>
            <a:pPr algn="just">
              <a:lnSpc>
                <a:spcPts val="3639"/>
              </a:lnSpc>
            </a:pPr>
            <a:endParaRPr lang="en-US" sz="2599" dirty="0">
              <a:solidFill>
                <a:srgbClr val="212C28"/>
              </a:solidFill>
              <a:latin typeface="Canva Sans"/>
              <a:ea typeface="Canva Sans"/>
              <a:cs typeface="Canva Sans"/>
              <a:sym typeface="Canva Sans"/>
            </a:endParaRPr>
          </a:p>
          <a:p>
            <a:pPr algn="just">
              <a:lnSpc>
                <a:spcPts val="2520"/>
              </a:lnSpc>
            </a:pPr>
            <a:endParaRPr lang="en-US" sz="2599" dirty="0">
              <a:solidFill>
                <a:srgbClr val="212C28"/>
              </a:solidFill>
              <a:latin typeface="Canva Sans"/>
              <a:ea typeface="Canva Sans"/>
              <a:cs typeface="Canva Sans"/>
              <a:sym typeface="Canva Sans"/>
            </a:endParaRPr>
          </a:p>
        </p:txBody>
      </p:sp>
      <p:sp>
        <p:nvSpPr>
          <p:cNvPr id="14" name="TextBox 14"/>
          <p:cNvSpPr txBox="1"/>
          <p:nvPr/>
        </p:nvSpPr>
        <p:spPr>
          <a:xfrm>
            <a:off x="707721" y="464102"/>
            <a:ext cx="6055578" cy="3147061"/>
          </a:xfrm>
          <a:prstGeom prst="rect">
            <a:avLst/>
          </a:prstGeom>
        </p:spPr>
        <p:txBody>
          <a:bodyPr lIns="0" tIns="0" rIns="0" bIns="0" rtlCol="0" anchor="t">
            <a:spAutoFit/>
          </a:bodyPr>
          <a:lstStyle/>
          <a:p>
            <a:pPr algn="l">
              <a:lnSpc>
                <a:spcPts val="7920"/>
              </a:lnSpc>
            </a:pPr>
            <a:r>
              <a:rPr lang="en-US" sz="8000" dirty="0">
                <a:solidFill>
                  <a:srgbClr val="212C28"/>
                </a:solidFill>
                <a:latin typeface="Alta"/>
                <a:ea typeface="Alta"/>
                <a:cs typeface="Alta"/>
                <a:sym typeface="Alta"/>
              </a:rPr>
              <a:t>how do </a:t>
            </a:r>
            <a:r>
              <a:rPr lang="en-US" sz="8000" dirty="0" err="1">
                <a:solidFill>
                  <a:srgbClr val="212C28"/>
                </a:solidFill>
                <a:latin typeface="Alta"/>
                <a:ea typeface="Alta"/>
                <a:cs typeface="Alta"/>
                <a:sym typeface="Alta"/>
              </a:rPr>
              <a:t>i</a:t>
            </a:r>
            <a:r>
              <a:rPr lang="en-US" sz="8000" dirty="0">
                <a:solidFill>
                  <a:srgbClr val="212C28"/>
                </a:solidFill>
                <a:latin typeface="Alta"/>
                <a:ea typeface="Alta"/>
                <a:cs typeface="Alta"/>
                <a:sym typeface="Alta"/>
              </a:rPr>
              <a:t> make a report?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79956" y="5143500"/>
            <a:ext cx="19247912" cy="5525689"/>
            <a:chOff x="0" y="0"/>
            <a:chExt cx="5069409" cy="1455325"/>
          </a:xfrm>
          <a:solidFill>
            <a:schemeClr val="accent2">
              <a:lumMod val="50000"/>
            </a:schemeClr>
          </a:solidFill>
        </p:grpSpPr>
        <p:sp>
          <p:nvSpPr>
            <p:cNvPr id="3" name="Freeform 3"/>
            <p:cNvSpPr/>
            <p:nvPr/>
          </p:nvSpPr>
          <p:spPr>
            <a:xfrm>
              <a:off x="0" y="0"/>
              <a:ext cx="5069409" cy="1455325"/>
            </a:xfrm>
            <a:custGeom>
              <a:avLst/>
              <a:gdLst/>
              <a:ahLst/>
              <a:cxnLst/>
              <a:rect l="l" t="t" r="r" b="b"/>
              <a:pathLst>
                <a:path w="5069409" h="1455325">
                  <a:moveTo>
                    <a:pt x="0" y="0"/>
                  </a:moveTo>
                  <a:lnTo>
                    <a:pt x="5069409" y="0"/>
                  </a:lnTo>
                  <a:lnTo>
                    <a:pt x="5069409" y="1455325"/>
                  </a:lnTo>
                  <a:lnTo>
                    <a:pt x="0" y="1455325"/>
                  </a:lnTo>
                  <a:close/>
                </a:path>
              </a:pathLst>
            </a:custGeom>
            <a:grpFill/>
          </p:spPr>
          <p:txBody>
            <a:bodyPr/>
            <a:lstStyle/>
            <a:p>
              <a:endParaRPr lang="en-US"/>
            </a:p>
          </p:txBody>
        </p:sp>
        <p:sp>
          <p:nvSpPr>
            <p:cNvPr id="4" name="TextBox 4"/>
            <p:cNvSpPr txBox="1"/>
            <p:nvPr/>
          </p:nvSpPr>
          <p:spPr>
            <a:xfrm>
              <a:off x="0" y="-76200"/>
              <a:ext cx="5069409" cy="1531525"/>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1858163" y="3542309"/>
            <a:ext cx="3209505" cy="3209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384" b="-384"/>
              </a:stretch>
            </a:blipFill>
            <a:ln w="66675" cap="sq">
              <a:solidFill>
                <a:srgbClr val="C29C3D"/>
              </a:solidFill>
              <a:prstDash val="solid"/>
              <a:miter/>
            </a:ln>
          </p:spPr>
          <p:txBody>
            <a:bodyPr/>
            <a:lstStyle/>
            <a:p>
              <a:endParaRPr lang="en-US"/>
            </a:p>
          </p:txBody>
        </p:sp>
      </p:grpSp>
      <p:grpSp>
        <p:nvGrpSpPr>
          <p:cNvPr id="7" name="Group 7"/>
          <p:cNvGrpSpPr/>
          <p:nvPr/>
        </p:nvGrpSpPr>
        <p:grpSpPr>
          <a:xfrm>
            <a:off x="7513404" y="3538748"/>
            <a:ext cx="3209505" cy="32095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96" r="-196"/>
              </a:stretch>
            </a:blipFill>
            <a:ln w="66675" cap="sq">
              <a:solidFill>
                <a:srgbClr val="C29C3D"/>
              </a:solidFill>
              <a:prstDash val="solid"/>
              <a:miter/>
            </a:ln>
          </p:spPr>
          <p:txBody>
            <a:bodyPr/>
            <a:lstStyle/>
            <a:p>
              <a:endParaRPr lang="en-US"/>
            </a:p>
          </p:txBody>
        </p:sp>
      </p:grpSp>
      <p:grpSp>
        <p:nvGrpSpPr>
          <p:cNvPr id="9" name="Group 9"/>
          <p:cNvGrpSpPr/>
          <p:nvPr/>
        </p:nvGrpSpPr>
        <p:grpSpPr>
          <a:xfrm>
            <a:off x="13013767" y="3421811"/>
            <a:ext cx="3358191" cy="33581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r="-16666"/>
              </a:stretch>
            </a:blipFill>
            <a:ln w="66675" cap="sq">
              <a:solidFill>
                <a:srgbClr val="C29C3D"/>
              </a:solidFill>
              <a:prstDash val="solid"/>
              <a:miter/>
            </a:ln>
          </p:spPr>
          <p:txBody>
            <a:bodyPr/>
            <a:lstStyle/>
            <a:p>
              <a:endParaRPr lang="en-US"/>
            </a:p>
          </p:txBody>
        </p:sp>
      </p:grpSp>
      <p:sp>
        <p:nvSpPr>
          <p:cNvPr id="11" name="Freeform 11"/>
          <p:cNvSpPr/>
          <p:nvPr/>
        </p:nvSpPr>
        <p:spPr>
          <a:xfrm>
            <a:off x="7634751" y="9258300"/>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5473807" y="1095375"/>
            <a:ext cx="7051310" cy="1013098"/>
          </a:xfrm>
          <a:prstGeom prst="rect">
            <a:avLst/>
          </a:prstGeom>
        </p:spPr>
        <p:txBody>
          <a:bodyPr lIns="0" tIns="0" rIns="0" bIns="0" rtlCol="0" anchor="t">
            <a:spAutoFit/>
          </a:bodyPr>
          <a:lstStyle/>
          <a:p>
            <a:pPr algn="ctr">
              <a:lnSpc>
                <a:spcPts val="7920"/>
              </a:lnSpc>
            </a:pPr>
            <a:r>
              <a:rPr lang="en-US" sz="8000" dirty="0">
                <a:solidFill>
                  <a:schemeClr val="accent2">
                    <a:lumMod val="75000"/>
                  </a:schemeClr>
                </a:solidFill>
                <a:latin typeface="Alta"/>
                <a:ea typeface="Alta"/>
                <a:cs typeface="Alta"/>
                <a:sym typeface="Alta"/>
              </a:rPr>
              <a:t>TITLE IX TEAM</a:t>
            </a:r>
          </a:p>
        </p:txBody>
      </p:sp>
      <p:sp>
        <p:nvSpPr>
          <p:cNvPr id="13" name="TextBox 13"/>
          <p:cNvSpPr txBox="1"/>
          <p:nvPr/>
        </p:nvSpPr>
        <p:spPr>
          <a:xfrm>
            <a:off x="1547793" y="6717568"/>
            <a:ext cx="3830244" cy="651204"/>
          </a:xfrm>
          <a:prstGeom prst="rect">
            <a:avLst/>
          </a:prstGeom>
        </p:spPr>
        <p:txBody>
          <a:bodyPr lIns="0" tIns="0" rIns="0" bIns="0" rtlCol="0" anchor="t">
            <a:spAutoFit/>
          </a:bodyPr>
          <a:lstStyle/>
          <a:p>
            <a:pPr algn="ctr">
              <a:lnSpc>
                <a:spcPts val="5599"/>
              </a:lnSpc>
            </a:pPr>
            <a:r>
              <a:rPr lang="en-US" sz="3999" spc="-79" dirty="0">
                <a:solidFill>
                  <a:srgbClr val="C79751"/>
                </a:solidFill>
                <a:latin typeface="Alta"/>
                <a:ea typeface="Alta"/>
                <a:cs typeface="Alta"/>
                <a:sym typeface="Alta"/>
              </a:rPr>
              <a:t>CHARO ALBARRAN</a:t>
            </a:r>
          </a:p>
        </p:txBody>
      </p:sp>
      <p:sp>
        <p:nvSpPr>
          <p:cNvPr id="14" name="TextBox 14"/>
          <p:cNvSpPr txBox="1"/>
          <p:nvPr/>
        </p:nvSpPr>
        <p:spPr>
          <a:xfrm>
            <a:off x="1460376" y="7444644"/>
            <a:ext cx="4005078" cy="752475"/>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ASSISTANT SUPERINTENDENT/VICE PRESIDENT, HUMAN RESOURCES, TRAINING &amp; DEVELOPMENT</a:t>
            </a:r>
          </a:p>
        </p:txBody>
      </p:sp>
      <p:sp>
        <p:nvSpPr>
          <p:cNvPr id="15" name="TextBox 15"/>
          <p:cNvSpPr txBox="1"/>
          <p:nvPr/>
        </p:nvSpPr>
        <p:spPr>
          <a:xfrm>
            <a:off x="7184949" y="6738027"/>
            <a:ext cx="3828316" cy="662361"/>
          </a:xfrm>
          <a:prstGeom prst="rect">
            <a:avLst/>
          </a:prstGeom>
        </p:spPr>
        <p:txBody>
          <a:bodyPr wrap="square" lIns="0" tIns="0" rIns="0" bIns="0" rtlCol="0" anchor="t">
            <a:spAutoFit/>
          </a:bodyPr>
          <a:lstStyle/>
          <a:p>
            <a:pPr algn="ctr">
              <a:lnSpc>
                <a:spcPts val="5677"/>
              </a:lnSpc>
            </a:pPr>
            <a:r>
              <a:rPr lang="en-US" sz="4055" spc="-81" dirty="0">
                <a:solidFill>
                  <a:srgbClr val="C79751"/>
                </a:solidFill>
                <a:latin typeface="Alta"/>
                <a:ea typeface="Alta"/>
                <a:cs typeface="Alta"/>
                <a:sym typeface="Alta"/>
              </a:rPr>
              <a:t>KELLY TOMLINSON</a:t>
            </a:r>
          </a:p>
        </p:txBody>
      </p:sp>
      <p:sp>
        <p:nvSpPr>
          <p:cNvPr id="16" name="TextBox 16"/>
          <p:cNvSpPr txBox="1"/>
          <p:nvPr/>
        </p:nvSpPr>
        <p:spPr>
          <a:xfrm>
            <a:off x="12980200" y="6735348"/>
            <a:ext cx="3425325" cy="638765"/>
          </a:xfrm>
          <a:prstGeom prst="rect">
            <a:avLst/>
          </a:prstGeom>
        </p:spPr>
        <p:txBody>
          <a:bodyPr lIns="0" tIns="0" rIns="0" bIns="0" rtlCol="0" anchor="t">
            <a:spAutoFit/>
          </a:bodyPr>
          <a:lstStyle/>
          <a:p>
            <a:pPr algn="ctr">
              <a:lnSpc>
                <a:spcPts val="5459"/>
              </a:lnSpc>
            </a:pPr>
            <a:r>
              <a:rPr lang="en-US" sz="3899" spc="-77" dirty="0">
                <a:solidFill>
                  <a:srgbClr val="C79751"/>
                </a:solidFill>
                <a:latin typeface="Alta"/>
                <a:ea typeface="Alta"/>
                <a:cs typeface="Alta"/>
                <a:sym typeface="Alta"/>
              </a:rPr>
              <a:t>SAVANNA PETRI</a:t>
            </a:r>
          </a:p>
        </p:txBody>
      </p:sp>
      <p:sp>
        <p:nvSpPr>
          <p:cNvPr id="17" name="TextBox 17"/>
          <p:cNvSpPr txBox="1"/>
          <p:nvPr/>
        </p:nvSpPr>
        <p:spPr>
          <a:xfrm>
            <a:off x="7197458" y="7464964"/>
            <a:ext cx="3727097" cy="808451"/>
          </a:xfrm>
          <a:prstGeom prst="rect">
            <a:avLst/>
          </a:prstGeom>
        </p:spPr>
        <p:txBody>
          <a:bodyPr lIns="0" tIns="0" rIns="0" bIns="0" rtlCol="0" anchor="t">
            <a:spAutoFit/>
          </a:bodyPr>
          <a:lstStyle/>
          <a:p>
            <a:pPr algn="ctr">
              <a:lnSpc>
                <a:spcPts val="2205"/>
              </a:lnSpc>
            </a:pPr>
            <a:r>
              <a:rPr lang="en-US" sz="1575">
                <a:solidFill>
                  <a:srgbClr val="FFFFFF"/>
                </a:solidFill>
                <a:latin typeface="Garet"/>
                <a:ea typeface="Garet"/>
                <a:cs typeface="Garet"/>
                <a:sym typeface="Garet"/>
              </a:rPr>
              <a:t>TITLE IX &amp; CIVIL RIGHTS COMPLIANCE MANAGER</a:t>
            </a:r>
          </a:p>
          <a:p>
            <a:pPr algn="ctr">
              <a:lnSpc>
                <a:spcPts val="2205"/>
              </a:lnSpc>
            </a:pPr>
            <a:endParaRPr lang="en-US" sz="1575">
              <a:solidFill>
                <a:srgbClr val="FFFFFF"/>
              </a:solidFill>
              <a:latin typeface="Garet"/>
              <a:ea typeface="Garet"/>
              <a:cs typeface="Garet"/>
              <a:sym typeface="Garet"/>
            </a:endParaRPr>
          </a:p>
        </p:txBody>
      </p:sp>
      <p:sp>
        <p:nvSpPr>
          <p:cNvPr id="18" name="TextBox 18"/>
          <p:cNvSpPr txBox="1"/>
          <p:nvPr/>
        </p:nvSpPr>
        <p:spPr>
          <a:xfrm>
            <a:off x="12937974" y="7484014"/>
            <a:ext cx="3509778" cy="495300"/>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HUMAN RESOURCES TECHNICIAN &amp; TITLE IX SUPPORT</a:t>
            </a:r>
          </a:p>
        </p:txBody>
      </p:sp>
      <p:sp>
        <p:nvSpPr>
          <p:cNvPr id="19" name="Freeform 19"/>
          <p:cNvSpPr/>
          <p:nvPr/>
        </p:nvSpPr>
        <p:spPr>
          <a:xfrm>
            <a:off x="74921"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84215" y="2102836"/>
            <a:ext cx="19456430" cy="6081327"/>
            <a:chOff x="0" y="0"/>
            <a:chExt cx="5124327" cy="1601666"/>
          </a:xfrm>
        </p:grpSpPr>
        <p:sp>
          <p:nvSpPr>
            <p:cNvPr id="4" name="Freeform 4"/>
            <p:cNvSpPr/>
            <p:nvPr/>
          </p:nvSpPr>
          <p:spPr>
            <a:xfrm>
              <a:off x="0" y="0"/>
              <a:ext cx="5124327" cy="1601666"/>
            </a:xfrm>
            <a:custGeom>
              <a:avLst/>
              <a:gdLst/>
              <a:ahLst/>
              <a:cxnLst/>
              <a:rect l="l" t="t" r="r" b="b"/>
              <a:pathLst>
                <a:path w="5124327" h="1601666">
                  <a:moveTo>
                    <a:pt x="0" y="0"/>
                  </a:moveTo>
                  <a:lnTo>
                    <a:pt x="5124327" y="0"/>
                  </a:lnTo>
                  <a:lnTo>
                    <a:pt x="5124327" y="1601666"/>
                  </a:lnTo>
                  <a:lnTo>
                    <a:pt x="0" y="1601666"/>
                  </a:lnTo>
                  <a:close/>
                </a:path>
              </a:pathLst>
            </a:custGeom>
            <a:solidFill>
              <a:srgbClr val="212C28">
                <a:alpha val="65882"/>
              </a:srgbClr>
            </a:solidFill>
          </p:spPr>
          <p:txBody>
            <a:bodyPr/>
            <a:lstStyle/>
            <a:p>
              <a:endParaRPr lang="en-US"/>
            </a:p>
          </p:txBody>
        </p:sp>
        <p:sp>
          <p:nvSpPr>
            <p:cNvPr id="5" name="TextBox 5"/>
            <p:cNvSpPr txBox="1"/>
            <p:nvPr/>
          </p:nvSpPr>
          <p:spPr>
            <a:xfrm>
              <a:off x="0" y="-76200"/>
              <a:ext cx="5124327" cy="1677866"/>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2671705" y="6938490"/>
            <a:ext cx="403990" cy="403990"/>
          </a:xfrm>
          <a:custGeom>
            <a:avLst/>
            <a:gdLst/>
            <a:ahLst/>
            <a:cxnLst/>
            <a:rect l="l" t="t" r="r" b="b"/>
            <a:pathLst>
              <a:path w="403990" h="403990">
                <a:moveTo>
                  <a:pt x="0" y="0"/>
                </a:moveTo>
                <a:lnTo>
                  <a:pt x="403990" y="0"/>
                </a:lnTo>
                <a:lnTo>
                  <a:pt x="403990" y="403991"/>
                </a:lnTo>
                <a:lnTo>
                  <a:pt x="0" y="403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299805" y="6938490"/>
            <a:ext cx="403990" cy="403990"/>
          </a:xfrm>
          <a:custGeom>
            <a:avLst/>
            <a:gdLst/>
            <a:ahLst/>
            <a:cxnLst/>
            <a:rect l="l" t="t" r="r" b="b"/>
            <a:pathLst>
              <a:path w="403990" h="403990">
                <a:moveTo>
                  <a:pt x="0" y="0"/>
                </a:moveTo>
                <a:lnTo>
                  <a:pt x="403991" y="0"/>
                </a:lnTo>
                <a:lnTo>
                  <a:pt x="403991" y="403991"/>
                </a:lnTo>
                <a:lnTo>
                  <a:pt x="0" y="403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7634751" y="8780828"/>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V="1">
            <a:off x="7634751" y="1025290"/>
            <a:ext cx="3018498" cy="477472"/>
          </a:xfrm>
          <a:custGeom>
            <a:avLst/>
            <a:gdLst/>
            <a:ahLst/>
            <a:cxnLst/>
            <a:rect l="l" t="t" r="r" b="b"/>
            <a:pathLst>
              <a:path w="3018498" h="477472">
                <a:moveTo>
                  <a:pt x="0" y="477471"/>
                </a:moveTo>
                <a:lnTo>
                  <a:pt x="3018498" y="477471"/>
                </a:lnTo>
                <a:lnTo>
                  <a:pt x="3018498" y="0"/>
                </a:lnTo>
                <a:lnTo>
                  <a:pt x="0" y="0"/>
                </a:lnTo>
                <a:lnTo>
                  <a:pt x="0" y="4774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329353" y="2504466"/>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2958386" y="3924210"/>
            <a:ext cx="12371229" cy="2705100"/>
          </a:xfrm>
          <a:prstGeom prst="rect">
            <a:avLst/>
          </a:prstGeom>
        </p:spPr>
        <p:txBody>
          <a:bodyPr lIns="0" tIns="0" rIns="0" bIns="0" rtlCol="0" anchor="t">
            <a:spAutoFit/>
          </a:bodyPr>
          <a:lstStyle/>
          <a:p>
            <a:pPr algn="ctr">
              <a:lnSpc>
                <a:spcPts val="21000"/>
              </a:lnSpc>
            </a:pPr>
            <a:r>
              <a:rPr lang="en-US" sz="15000">
                <a:solidFill>
                  <a:srgbClr val="C29C3D"/>
                </a:solidFill>
                <a:latin typeface="Alta"/>
                <a:ea typeface="Alta"/>
                <a:cs typeface="Alta"/>
                <a:sym typeface="Alta"/>
              </a:rPr>
              <a:t>thank you</a:t>
            </a:r>
          </a:p>
        </p:txBody>
      </p:sp>
      <p:sp>
        <p:nvSpPr>
          <p:cNvPr id="12" name="TextBox 12"/>
          <p:cNvSpPr txBox="1"/>
          <p:nvPr/>
        </p:nvSpPr>
        <p:spPr>
          <a:xfrm>
            <a:off x="3361445" y="6715035"/>
            <a:ext cx="3516512" cy="727075"/>
          </a:xfrm>
          <a:prstGeom prst="rect">
            <a:avLst/>
          </a:prstGeom>
        </p:spPr>
        <p:txBody>
          <a:bodyPr lIns="0" tIns="0" rIns="0" bIns="0" rtlCol="0" anchor="t">
            <a:spAutoFit/>
          </a:bodyPr>
          <a:lstStyle/>
          <a:p>
            <a:pPr algn="ctr">
              <a:lnSpc>
                <a:spcPts val="5599"/>
              </a:lnSpc>
            </a:pPr>
            <a:r>
              <a:rPr lang="en-US" sz="3999">
                <a:solidFill>
                  <a:srgbClr val="FFFFFF"/>
                </a:solidFill>
                <a:latin typeface="Alta"/>
                <a:ea typeface="Alta"/>
                <a:cs typeface="Alta"/>
                <a:sym typeface="Alta"/>
              </a:rPr>
              <a:t>707-256-7198</a:t>
            </a:r>
          </a:p>
        </p:txBody>
      </p:sp>
      <p:sp>
        <p:nvSpPr>
          <p:cNvPr id="13" name="TextBox 13"/>
          <p:cNvSpPr txBox="1"/>
          <p:nvPr/>
        </p:nvSpPr>
        <p:spPr>
          <a:xfrm>
            <a:off x="7847779" y="6715035"/>
            <a:ext cx="8366241" cy="727075"/>
          </a:xfrm>
          <a:prstGeom prst="rect">
            <a:avLst/>
          </a:prstGeom>
        </p:spPr>
        <p:txBody>
          <a:bodyPr lIns="0" tIns="0" rIns="0" bIns="0" rtlCol="0" anchor="t">
            <a:spAutoFit/>
          </a:bodyPr>
          <a:lstStyle/>
          <a:p>
            <a:pPr algn="l">
              <a:lnSpc>
                <a:spcPts val="5599"/>
              </a:lnSpc>
            </a:pPr>
            <a:r>
              <a:rPr lang="en-US" sz="3999">
                <a:solidFill>
                  <a:srgbClr val="FFFFFF"/>
                </a:solidFill>
                <a:latin typeface="Alta"/>
                <a:ea typeface="Alta"/>
                <a:cs typeface="Alta"/>
                <a:sym typeface="Alta"/>
              </a:rPr>
              <a:t>kelly.tomlinson@napavalley.edu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1091" y="2498181"/>
            <a:ext cx="2919355" cy="1971652"/>
            <a:chOff x="0" y="0"/>
            <a:chExt cx="1402850" cy="947446"/>
          </a:xfrm>
        </p:grpSpPr>
        <p:sp>
          <p:nvSpPr>
            <p:cNvPr id="3" name="Freeform 3"/>
            <p:cNvSpPr/>
            <p:nvPr/>
          </p:nvSpPr>
          <p:spPr>
            <a:xfrm>
              <a:off x="0" y="0"/>
              <a:ext cx="1402850" cy="947446"/>
            </a:xfrm>
            <a:custGeom>
              <a:avLst/>
              <a:gdLst/>
              <a:ahLst/>
              <a:cxnLst/>
              <a:rect l="l" t="t" r="r" b="b"/>
              <a:pathLst>
                <a:path w="1402850" h="947446">
                  <a:moveTo>
                    <a:pt x="0" y="0"/>
                  </a:moveTo>
                  <a:lnTo>
                    <a:pt x="1402850" y="0"/>
                  </a:lnTo>
                  <a:lnTo>
                    <a:pt x="1402850" y="947446"/>
                  </a:lnTo>
                  <a:lnTo>
                    <a:pt x="0" y="947446"/>
                  </a:lnTo>
                  <a:close/>
                </a:path>
              </a:pathLst>
            </a:custGeom>
            <a:blipFill>
              <a:blip r:embed="rId2"/>
              <a:stretch>
                <a:fillRect l="-10301" r="-10301"/>
              </a:stretch>
            </a:blipFill>
            <a:ln w="76200" cap="sq">
              <a:solidFill>
                <a:srgbClr val="C29C3D"/>
              </a:solidFill>
              <a:prstDash val="solid"/>
              <a:miter/>
            </a:ln>
          </p:spPr>
          <p:txBody>
            <a:bodyPr/>
            <a:lstStyle/>
            <a:p>
              <a:endParaRPr lang="en-US"/>
            </a:p>
          </p:txBody>
        </p:sp>
      </p:grpSp>
      <p:grpSp>
        <p:nvGrpSpPr>
          <p:cNvPr id="4" name="Group 4"/>
          <p:cNvGrpSpPr/>
          <p:nvPr/>
        </p:nvGrpSpPr>
        <p:grpSpPr>
          <a:xfrm>
            <a:off x="155315" y="6964194"/>
            <a:ext cx="2730789" cy="1829760"/>
            <a:chOff x="0" y="0"/>
            <a:chExt cx="740330" cy="496057"/>
          </a:xfrm>
        </p:grpSpPr>
        <p:sp>
          <p:nvSpPr>
            <p:cNvPr id="5" name="Freeform 5"/>
            <p:cNvSpPr/>
            <p:nvPr/>
          </p:nvSpPr>
          <p:spPr>
            <a:xfrm>
              <a:off x="0" y="0"/>
              <a:ext cx="740330" cy="496057"/>
            </a:xfrm>
            <a:custGeom>
              <a:avLst/>
              <a:gdLst/>
              <a:ahLst/>
              <a:cxnLst/>
              <a:rect l="l" t="t" r="r" b="b"/>
              <a:pathLst>
                <a:path w="740330" h="496057">
                  <a:moveTo>
                    <a:pt x="0" y="0"/>
                  </a:moveTo>
                  <a:lnTo>
                    <a:pt x="740330" y="0"/>
                  </a:lnTo>
                  <a:lnTo>
                    <a:pt x="740330" y="496057"/>
                  </a:lnTo>
                  <a:lnTo>
                    <a:pt x="0" y="496057"/>
                  </a:lnTo>
                  <a:close/>
                </a:path>
              </a:pathLst>
            </a:custGeom>
            <a:blipFill>
              <a:blip r:embed="rId3"/>
              <a:stretch>
                <a:fillRect t="-529" b="-529"/>
              </a:stretch>
            </a:blipFill>
            <a:ln w="85725" cap="sq">
              <a:solidFill>
                <a:srgbClr val="C29C3D"/>
              </a:solidFill>
              <a:prstDash val="solid"/>
              <a:miter/>
            </a:ln>
          </p:spPr>
          <p:txBody>
            <a:bodyPr/>
            <a:lstStyle/>
            <a:p>
              <a:endParaRPr lang="en-US"/>
            </a:p>
          </p:txBody>
        </p:sp>
      </p:grpSp>
      <p:grpSp>
        <p:nvGrpSpPr>
          <p:cNvPr id="6" name="Group 6"/>
          <p:cNvGrpSpPr/>
          <p:nvPr/>
        </p:nvGrpSpPr>
        <p:grpSpPr>
          <a:xfrm>
            <a:off x="5181910" y="6949835"/>
            <a:ext cx="2446942" cy="2426851"/>
            <a:chOff x="0" y="0"/>
            <a:chExt cx="740330" cy="734252"/>
          </a:xfrm>
        </p:grpSpPr>
        <p:sp>
          <p:nvSpPr>
            <p:cNvPr id="7" name="Freeform 7"/>
            <p:cNvSpPr/>
            <p:nvPr/>
          </p:nvSpPr>
          <p:spPr>
            <a:xfrm>
              <a:off x="0" y="0"/>
              <a:ext cx="740330" cy="734252"/>
            </a:xfrm>
            <a:custGeom>
              <a:avLst/>
              <a:gdLst/>
              <a:ahLst/>
              <a:cxnLst/>
              <a:rect l="l" t="t" r="r" b="b"/>
              <a:pathLst>
                <a:path w="740330" h="734252">
                  <a:moveTo>
                    <a:pt x="0" y="0"/>
                  </a:moveTo>
                  <a:lnTo>
                    <a:pt x="740330" y="0"/>
                  </a:lnTo>
                  <a:lnTo>
                    <a:pt x="740330" y="734252"/>
                  </a:lnTo>
                  <a:lnTo>
                    <a:pt x="0" y="734252"/>
                  </a:lnTo>
                  <a:close/>
                </a:path>
              </a:pathLst>
            </a:custGeom>
            <a:blipFill>
              <a:blip r:embed="rId4"/>
              <a:stretch>
                <a:fillRect l="-24682" r="-24682"/>
              </a:stretch>
            </a:blipFill>
            <a:ln w="85725" cap="sq">
              <a:solidFill>
                <a:srgbClr val="C29C3D"/>
              </a:solidFill>
              <a:prstDash val="solid"/>
              <a:miter/>
            </a:ln>
          </p:spPr>
          <p:txBody>
            <a:bodyPr/>
            <a:lstStyle/>
            <a:p>
              <a:endParaRPr lang="en-US"/>
            </a:p>
          </p:txBody>
        </p:sp>
      </p:grpSp>
      <p:sp>
        <p:nvSpPr>
          <p:cNvPr id="8" name="Freeform 8"/>
          <p:cNvSpPr/>
          <p:nvPr/>
        </p:nvSpPr>
        <p:spPr>
          <a:xfrm>
            <a:off x="337962" y="332977"/>
            <a:ext cx="1946129" cy="1946129"/>
          </a:xfrm>
          <a:custGeom>
            <a:avLst/>
            <a:gdLst/>
            <a:ahLst/>
            <a:cxnLst/>
            <a:rect l="l" t="t" r="r" b="b"/>
            <a:pathLst>
              <a:path w="1946129" h="1946129">
                <a:moveTo>
                  <a:pt x="0" y="0"/>
                </a:moveTo>
                <a:lnTo>
                  <a:pt x="1946129" y="0"/>
                </a:lnTo>
                <a:lnTo>
                  <a:pt x="1946129" y="1946129"/>
                </a:lnTo>
                <a:lnTo>
                  <a:pt x="0" y="1946129"/>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11210649" y="3171623"/>
            <a:ext cx="3505335" cy="1012393"/>
          </a:xfrm>
          <a:prstGeom prst="rect">
            <a:avLst/>
          </a:prstGeom>
        </p:spPr>
        <p:txBody>
          <a:bodyPr lIns="0" tIns="0" rIns="0" bIns="0" rtlCol="0" anchor="t">
            <a:spAutoFit/>
          </a:bodyPr>
          <a:lstStyle/>
          <a:p>
            <a:pPr algn="l">
              <a:lnSpc>
                <a:spcPts val="2660"/>
              </a:lnSpc>
            </a:pPr>
            <a:r>
              <a:rPr lang="en-US" sz="2000" dirty="0">
                <a:solidFill>
                  <a:schemeClr val="accent2">
                    <a:lumMod val="75000"/>
                  </a:schemeClr>
                </a:solidFill>
                <a:latin typeface="Impact" panose="020B0806030902050204" pitchFamily="34" charset="0"/>
                <a:ea typeface="Montserrat"/>
                <a:cs typeface="Montserrat"/>
                <a:sym typeface="Montserrat"/>
              </a:rPr>
              <a:t>2024 - Amendments under Biden Administration</a:t>
            </a:r>
          </a:p>
          <a:p>
            <a:pPr algn="l">
              <a:lnSpc>
                <a:spcPts val="2660"/>
              </a:lnSpc>
            </a:pPr>
            <a:endParaRPr lang="en-US" sz="1900" dirty="0">
              <a:solidFill>
                <a:srgbClr val="C29C3D"/>
              </a:solidFill>
              <a:latin typeface="Montserrat"/>
              <a:ea typeface="Montserrat"/>
              <a:cs typeface="Montserrat"/>
              <a:sym typeface="Montserrat"/>
            </a:endParaRPr>
          </a:p>
        </p:txBody>
      </p:sp>
      <p:grpSp>
        <p:nvGrpSpPr>
          <p:cNvPr id="11" name="Group 11"/>
          <p:cNvGrpSpPr/>
          <p:nvPr/>
        </p:nvGrpSpPr>
        <p:grpSpPr>
          <a:xfrm>
            <a:off x="7347766" y="2780875"/>
            <a:ext cx="3440446" cy="2727190"/>
            <a:chOff x="0" y="0"/>
            <a:chExt cx="926284" cy="734252"/>
          </a:xfrm>
        </p:grpSpPr>
        <p:sp>
          <p:nvSpPr>
            <p:cNvPr id="12" name="Freeform 12"/>
            <p:cNvSpPr/>
            <p:nvPr/>
          </p:nvSpPr>
          <p:spPr>
            <a:xfrm>
              <a:off x="0" y="0"/>
              <a:ext cx="926284" cy="734252"/>
            </a:xfrm>
            <a:custGeom>
              <a:avLst/>
              <a:gdLst/>
              <a:ahLst/>
              <a:cxnLst/>
              <a:rect l="l" t="t" r="r" b="b"/>
              <a:pathLst>
                <a:path w="926284" h="734252">
                  <a:moveTo>
                    <a:pt x="0" y="0"/>
                  </a:moveTo>
                  <a:lnTo>
                    <a:pt x="926284" y="0"/>
                  </a:lnTo>
                  <a:lnTo>
                    <a:pt x="926284" y="734252"/>
                  </a:lnTo>
                  <a:lnTo>
                    <a:pt x="0" y="734252"/>
                  </a:lnTo>
                  <a:close/>
                </a:path>
              </a:pathLst>
            </a:custGeom>
            <a:blipFill>
              <a:blip r:embed="rId6"/>
              <a:stretch>
                <a:fillRect l="-9451" r="-9451"/>
              </a:stretch>
            </a:blipFill>
            <a:ln w="85725" cap="sq">
              <a:solidFill>
                <a:srgbClr val="C29C3D"/>
              </a:solidFill>
              <a:prstDash val="solid"/>
              <a:miter/>
            </a:ln>
          </p:spPr>
          <p:txBody>
            <a:bodyPr/>
            <a:lstStyle/>
            <a:p>
              <a:endParaRPr lang="en-US"/>
            </a:p>
          </p:txBody>
        </p:sp>
      </p:grpSp>
      <p:sp>
        <p:nvSpPr>
          <p:cNvPr id="13" name="Freeform 13"/>
          <p:cNvSpPr/>
          <p:nvPr/>
        </p:nvSpPr>
        <p:spPr>
          <a:xfrm>
            <a:off x="11845754" y="6949835"/>
            <a:ext cx="2870230" cy="1903357"/>
          </a:xfrm>
          <a:custGeom>
            <a:avLst/>
            <a:gdLst/>
            <a:ahLst/>
            <a:cxnLst/>
            <a:rect l="l" t="t" r="r" b="b"/>
            <a:pathLst>
              <a:path w="2870230" h="1903357">
                <a:moveTo>
                  <a:pt x="0" y="0"/>
                </a:moveTo>
                <a:lnTo>
                  <a:pt x="2870230" y="0"/>
                </a:lnTo>
                <a:lnTo>
                  <a:pt x="2870230" y="1903357"/>
                </a:lnTo>
                <a:lnTo>
                  <a:pt x="0" y="1903357"/>
                </a:lnTo>
                <a:lnTo>
                  <a:pt x="0" y="0"/>
                </a:lnTo>
                <a:close/>
              </a:path>
            </a:pathLst>
          </a:custGeom>
          <a:blipFill>
            <a:blip r:embed="rId7"/>
            <a:stretch>
              <a:fillRect l="-3857" t="-3866" r="-10719"/>
            </a:stretch>
          </a:blipFill>
          <a:ln w="76200" cap="sq">
            <a:solidFill>
              <a:srgbClr val="C29C3D"/>
            </a:solidFill>
            <a:prstDash val="solid"/>
            <a:miter/>
          </a:ln>
        </p:spPr>
        <p:txBody>
          <a:bodyPr/>
          <a:lstStyle/>
          <a:p>
            <a:endParaRPr lang="en-US"/>
          </a:p>
        </p:txBody>
      </p:sp>
      <p:sp>
        <p:nvSpPr>
          <p:cNvPr id="14" name="TextBox 14"/>
          <p:cNvSpPr txBox="1"/>
          <p:nvPr/>
        </p:nvSpPr>
        <p:spPr>
          <a:xfrm>
            <a:off x="3896385" y="262982"/>
            <a:ext cx="9630327" cy="1302408"/>
          </a:xfrm>
          <a:prstGeom prst="rect">
            <a:avLst/>
          </a:prstGeom>
        </p:spPr>
        <p:txBody>
          <a:bodyPr lIns="0" tIns="0" rIns="0" bIns="0" rtlCol="0" anchor="t">
            <a:spAutoFit/>
          </a:bodyPr>
          <a:lstStyle/>
          <a:p>
            <a:pPr algn="ctr">
              <a:lnSpc>
                <a:spcPts val="11200"/>
              </a:lnSpc>
            </a:pPr>
            <a:r>
              <a:rPr lang="en-US" sz="8000" dirty="0">
                <a:solidFill>
                  <a:schemeClr val="accent3">
                    <a:lumMod val="75000"/>
                  </a:schemeClr>
                </a:solidFill>
                <a:latin typeface="Alta"/>
                <a:ea typeface="Alta"/>
                <a:cs typeface="Alta"/>
                <a:sym typeface="Alta"/>
              </a:rPr>
              <a:t>HISTORY OF TITLE IX</a:t>
            </a:r>
          </a:p>
        </p:txBody>
      </p:sp>
      <p:sp>
        <p:nvSpPr>
          <p:cNvPr id="15" name="TextBox 15"/>
          <p:cNvSpPr txBox="1"/>
          <p:nvPr/>
        </p:nvSpPr>
        <p:spPr>
          <a:xfrm>
            <a:off x="300141" y="4555558"/>
            <a:ext cx="3713640" cy="307777"/>
          </a:xfrm>
          <a:prstGeom prst="rect">
            <a:avLst/>
          </a:prstGeom>
        </p:spPr>
        <p:txBody>
          <a:bodyPr lIns="0" tIns="0" rIns="0" bIns="0" rtlCol="0" anchor="t">
            <a:spAutoFit/>
          </a:bodyPr>
          <a:lstStyle/>
          <a:p>
            <a:pPr algn="l">
              <a:lnSpc>
                <a:spcPts val="2380"/>
              </a:lnSpc>
            </a:pPr>
            <a:r>
              <a:rPr lang="en-US" sz="2000" dirty="0">
                <a:solidFill>
                  <a:schemeClr val="accent2">
                    <a:lumMod val="75000"/>
                  </a:schemeClr>
                </a:solidFill>
                <a:latin typeface="Impact" panose="020B0806030902050204" pitchFamily="34" charset="0"/>
                <a:ea typeface="Montserrat"/>
                <a:cs typeface="Montserrat"/>
                <a:sym typeface="Montserrat"/>
              </a:rPr>
              <a:t>1972 - Legislation Passed</a:t>
            </a:r>
          </a:p>
        </p:txBody>
      </p:sp>
      <p:sp>
        <p:nvSpPr>
          <p:cNvPr id="16" name="TextBox 16"/>
          <p:cNvSpPr txBox="1"/>
          <p:nvPr/>
        </p:nvSpPr>
        <p:spPr>
          <a:xfrm>
            <a:off x="319191" y="4931477"/>
            <a:ext cx="2919355" cy="1519968"/>
          </a:xfrm>
          <a:prstGeom prst="rect">
            <a:avLst/>
          </a:prstGeom>
        </p:spPr>
        <p:txBody>
          <a:bodyPr lIns="0" tIns="0" rIns="0" bIns="0" rtlCol="0" anchor="t">
            <a:spAutoFit/>
          </a:bodyPr>
          <a:lstStyle/>
          <a:p>
            <a:pPr algn="l">
              <a:lnSpc>
                <a:spcPts val="1539"/>
              </a:lnSpc>
            </a:pPr>
            <a:r>
              <a:rPr lang="en-US" dirty="0">
                <a:latin typeface="Seaford Display" panose="00000500000000000000" pitchFamily="2" charset="0"/>
                <a:ea typeface="Garet Light"/>
                <a:cs typeface="Garet Light"/>
                <a:sym typeface="Garet Light"/>
              </a:rPr>
              <a:t>Initially, the law was primarily aimed at ensuring equal opportunities in education, particularly in athletics, by mandating gender equity in sports (U.S. Department of Education, 2021).</a:t>
            </a:r>
          </a:p>
          <a:p>
            <a:pPr algn="l">
              <a:lnSpc>
                <a:spcPts val="1539"/>
              </a:lnSpc>
            </a:pPr>
            <a:endParaRPr lang="en-US" sz="1099" dirty="0">
              <a:solidFill>
                <a:srgbClr val="FFFFFF"/>
              </a:solidFill>
              <a:latin typeface="Seaford Display" panose="00000500000000000000" pitchFamily="2" charset="0"/>
              <a:ea typeface="Garet Light"/>
              <a:cs typeface="Garet Light"/>
              <a:sym typeface="Garet Light"/>
            </a:endParaRPr>
          </a:p>
        </p:txBody>
      </p:sp>
      <p:sp>
        <p:nvSpPr>
          <p:cNvPr id="17" name="TextBox 17"/>
          <p:cNvSpPr txBox="1"/>
          <p:nvPr/>
        </p:nvSpPr>
        <p:spPr>
          <a:xfrm>
            <a:off x="3029658" y="7509555"/>
            <a:ext cx="2008698" cy="2289409"/>
          </a:xfrm>
          <a:prstGeom prst="rect">
            <a:avLst/>
          </a:prstGeom>
        </p:spPr>
        <p:txBody>
          <a:bodyPr wrap="square" lIns="0" tIns="0" rIns="0" bIns="0" rtlCol="0" anchor="t">
            <a:spAutoFit/>
          </a:bodyPr>
          <a:lstStyle/>
          <a:p>
            <a:pPr algn="l">
              <a:lnSpc>
                <a:spcPts val="1540"/>
              </a:lnSpc>
            </a:pPr>
            <a:r>
              <a:rPr lang="en-US" sz="1400" dirty="0">
                <a:latin typeface="Seaford Display" panose="00000500000000000000" pitchFamily="2" charset="0"/>
                <a:ea typeface="Garet Light"/>
                <a:cs typeface="Garet Light"/>
                <a:sym typeface="Garet Light"/>
              </a:rPr>
              <a:t>In Cannon v. University of Chicago (1979), the Supreme Court ruled that individuals had the right to sue under Title IX. By the late 1980s, the Court had expanded Title IX to include protections against sexual harassment (Meritor Savings Bank v. Vinson, 1986).</a:t>
            </a:r>
          </a:p>
          <a:p>
            <a:pPr algn="just">
              <a:lnSpc>
                <a:spcPts val="1540"/>
              </a:lnSpc>
            </a:pPr>
            <a:endParaRPr lang="en-US" sz="1100" dirty="0">
              <a:solidFill>
                <a:srgbClr val="FFFFFF"/>
              </a:solidFill>
              <a:latin typeface="Seaford Display" panose="00000500000000000000" pitchFamily="2" charset="0"/>
              <a:ea typeface="Garet Light"/>
              <a:cs typeface="Garet Light"/>
              <a:sym typeface="Garet Light"/>
            </a:endParaRPr>
          </a:p>
        </p:txBody>
      </p:sp>
      <p:sp>
        <p:nvSpPr>
          <p:cNvPr id="18" name="TextBox 18"/>
          <p:cNvSpPr txBox="1"/>
          <p:nvPr/>
        </p:nvSpPr>
        <p:spPr>
          <a:xfrm>
            <a:off x="3598358" y="2686926"/>
            <a:ext cx="3496411" cy="3141373"/>
          </a:xfrm>
          <a:prstGeom prst="rect">
            <a:avLst/>
          </a:prstGeom>
        </p:spPr>
        <p:txBody>
          <a:bodyPr wrap="square" lIns="0" tIns="0" rIns="0" bIns="0" rtlCol="0" anchor="t">
            <a:spAutoFit/>
          </a:bodyPr>
          <a:lstStyle/>
          <a:p>
            <a:pPr algn="l"/>
            <a:r>
              <a:rPr lang="en-US" sz="1600" dirty="0">
                <a:latin typeface="Seaford Display" panose="020F0502020204030204" pitchFamily="2" charset="0"/>
                <a:ea typeface="Garet Light"/>
                <a:cs typeface="Garet Light"/>
                <a:sym typeface="Garet Light"/>
              </a:rPr>
              <a:t>A landmark guidance document, known as the "Dear Colleague" letter, was issued by the Department of Education under President Obama. It expanded Title IX’s focus to address sexual violence and required schools to take proactive measures to prevent and address sexual misconduct (U.S. Department of Education, 2011). The letter emphasized that all employees who knew or should have known of sexual misconduct were required to report it.</a:t>
            </a:r>
            <a:endParaRPr lang="en-US" sz="1600" dirty="0">
              <a:latin typeface="Seaford Display" panose="020F0502020204030204" pitchFamily="2" charset="0"/>
              <a:ea typeface="Calibri"/>
              <a:cs typeface="Calibri"/>
            </a:endParaRPr>
          </a:p>
          <a:p>
            <a:pPr algn="l">
              <a:lnSpc>
                <a:spcPts val="1545"/>
              </a:lnSpc>
            </a:pPr>
            <a:endParaRPr lang="en-US" sz="1103" dirty="0">
              <a:solidFill>
                <a:srgbClr val="FFFFFF"/>
              </a:solidFill>
              <a:latin typeface="Garet Light"/>
              <a:ea typeface="Garet Light"/>
              <a:cs typeface="Garet Light"/>
              <a:sym typeface="Garet Light"/>
            </a:endParaRPr>
          </a:p>
        </p:txBody>
      </p:sp>
      <p:sp>
        <p:nvSpPr>
          <p:cNvPr id="19" name="TextBox 19"/>
          <p:cNvSpPr txBox="1"/>
          <p:nvPr/>
        </p:nvSpPr>
        <p:spPr>
          <a:xfrm>
            <a:off x="7943177" y="7466544"/>
            <a:ext cx="3505335" cy="2302553"/>
          </a:xfrm>
          <a:prstGeom prst="rect">
            <a:avLst/>
          </a:prstGeom>
        </p:spPr>
        <p:txBody>
          <a:bodyPr lIns="0" tIns="0" rIns="0" bIns="0" rtlCol="0" anchor="t">
            <a:spAutoFit/>
          </a:bodyPr>
          <a:lstStyle/>
          <a:p>
            <a:pPr algn="l">
              <a:lnSpc>
                <a:spcPts val="1540"/>
              </a:lnSpc>
            </a:pPr>
            <a:r>
              <a:rPr lang="en-US" dirty="0">
                <a:latin typeface="Seaford Display" panose="00000500000000000000" pitchFamily="2" charset="0"/>
                <a:ea typeface="Garet Light"/>
                <a:cs typeface="Garet Light"/>
                <a:sym typeface="Garet Light"/>
              </a:rPr>
              <a:t>New regulations were issued by the Department of Education, which changed how schools handled sexual harassment claims. The regulations focused on due process protections for those accused and narrowed the definition of sexual harassment (U.S. Department of Education, 2020). Schools were required to hold live hearings with cross-examination in sexual harassment cases.</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0" name="TextBox 20"/>
          <p:cNvSpPr txBox="1"/>
          <p:nvPr/>
        </p:nvSpPr>
        <p:spPr>
          <a:xfrm>
            <a:off x="3029658" y="6434914"/>
            <a:ext cx="2211097" cy="1259319"/>
          </a:xfrm>
          <a:prstGeom prst="rect">
            <a:avLst/>
          </a:prstGeom>
        </p:spPr>
        <p:txBody>
          <a:bodyPr wrap="square" lIns="0" tIns="0" rIns="0" bIns="0" rtlCol="0" anchor="t">
            <a:spAutoFit/>
          </a:bodyPr>
          <a:lstStyle/>
          <a:p>
            <a:pPr algn="l">
              <a:lnSpc>
                <a:spcPts val="2520"/>
              </a:lnSpc>
            </a:pPr>
            <a:r>
              <a:rPr lang="en-US" sz="2000" dirty="0">
                <a:solidFill>
                  <a:schemeClr val="accent2">
                    <a:lumMod val="75000"/>
                  </a:schemeClr>
                </a:solidFill>
                <a:latin typeface="Impact" panose="020B0806030902050204" pitchFamily="34" charset="0"/>
                <a:ea typeface="Montserrat"/>
                <a:cs typeface="Montserrat"/>
                <a:sym typeface="Montserrat"/>
              </a:rPr>
              <a:t>1980s–1990s - Expansion into Sexual Harassment</a:t>
            </a:r>
          </a:p>
          <a:p>
            <a:pPr algn="l">
              <a:lnSpc>
                <a:spcPts val="2520"/>
              </a:lnSpc>
            </a:pPr>
            <a:endParaRPr lang="en-US" sz="1800" dirty="0">
              <a:solidFill>
                <a:srgbClr val="C29C3D"/>
              </a:solidFill>
              <a:latin typeface="Montserrat"/>
              <a:ea typeface="Montserrat"/>
              <a:cs typeface="Montserrat"/>
              <a:sym typeface="Montserrat"/>
            </a:endParaRPr>
          </a:p>
        </p:txBody>
      </p:sp>
      <p:sp>
        <p:nvSpPr>
          <p:cNvPr id="21" name="TextBox 21"/>
          <p:cNvSpPr txBox="1"/>
          <p:nvPr/>
        </p:nvSpPr>
        <p:spPr>
          <a:xfrm>
            <a:off x="3608916" y="1995205"/>
            <a:ext cx="3438539" cy="938077"/>
          </a:xfrm>
          <a:prstGeom prst="rect">
            <a:avLst/>
          </a:prstGeom>
        </p:spPr>
        <p:txBody>
          <a:bodyPr wrap="square" lIns="0" tIns="0" rIns="0" bIns="0" rtlCol="0" anchor="t">
            <a:spAutoFit/>
          </a:bodyPr>
          <a:lstStyle/>
          <a:p>
            <a:pPr algn="l">
              <a:lnSpc>
                <a:spcPts val="2493"/>
              </a:lnSpc>
            </a:pPr>
            <a:r>
              <a:rPr lang="en-US" sz="2000" dirty="0">
                <a:solidFill>
                  <a:schemeClr val="accent2">
                    <a:lumMod val="75000"/>
                  </a:schemeClr>
                </a:solidFill>
                <a:latin typeface="Impact" panose="020B0806030902050204" pitchFamily="34" charset="0"/>
                <a:ea typeface="Montserrat"/>
                <a:cs typeface="Montserrat"/>
                <a:sym typeface="Montserrat"/>
              </a:rPr>
              <a:t>2011- The "Dear Colleague" Letter from the Obama Administration</a:t>
            </a:r>
          </a:p>
          <a:p>
            <a:pPr algn="l">
              <a:lnSpc>
                <a:spcPts val="2493"/>
              </a:lnSpc>
            </a:pPr>
            <a:endParaRPr lang="en-US" sz="1781" dirty="0">
              <a:solidFill>
                <a:srgbClr val="C29C3D"/>
              </a:solidFill>
              <a:latin typeface="Montserrat"/>
              <a:ea typeface="Montserrat"/>
              <a:cs typeface="Montserrat"/>
              <a:sym typeface="Montserrat"/>
            </a:endParaRPr>
          </a:p>
        </p:txBody>
      </p:sp>
      <p:sp>
        <p:nvSpPr>
          <p:cNvPr id="22" name="TextBox 22"/>
          <p:cNvSpPr txBox="1"/>
          <p:nvPr/>
        </p:nvSpPr>
        <p:spPr>
          <a:xfrm>
            <a:off x="8008592" y="6739734"/>
            <a:ext cx="3505335" cy="863634"/>
          </a:xfrm>
          <a:prstGeom prst="rect">
            <a:avLst/>
          </a:prstGeom>
        </p:spPr>
        <p:txBody>
          <a:bodyPr lIns="0" tIns="0" rIns="0" bIns="0" rtlCol="0" anchor="t">
            <a:spAutoFit/>
          </a:bodyPr>
          <a:lstStyle/>
          <a:p>
            <a:pPr algn="l">
              <a:lnSpc>
                <a:spcPts val="2320"/>
              </a:lnSpc>
            </a:pPr>
            <a:r>
              <a:rPr lang="en-US" sz="2000" dirty="0">
                <a:solidFill>
                  <a:schemeClr val="accent2">
                    <a:lumMod val="75000"/>
                  </a:schemeClr>
                </a:solidFill>
                <a:latin typeface="Impact" panose="020B0806030902050204" pitchFamily="34" charset="0"/>
                <a:ea typeface="Montserrat"/>
                <a:cs typeface="Montserrat"/>
                <a:sym typeface="Montserrat"/>
              </a:rPr>
              <a:t>2020 - Regulatory Changes under Trump Administration</a:t>
            </a:r>
          </a:p>
          <a:p>
            <a:pPr algn="l">
              <a:lnSpc>
                <a:spcPts val="2320"/>
              </a:lnSpc>
            </a:pPr>
            <a:endParaRPr lang="en-US" sz="1657" dirty="0">
              <a:solidFill>
                <a:srgbClr val="C29C3D"/>
              </a:solidFill>
              <a:latin typeface="Montserrat"/>
              <a:ea typeface="Montserrat"/>
              <a:cs typeface="Montserrat"/>
              <a:sym typeface="Montserrat"/>
            </a:endParaRPr>
          </a:p>
        </p:txBody>
      </p:sp>
      <p:sp>
        <p:nvSpPr>
          <p:cNvPr id="23" name="TextBox 23"/>
          <p:cNvSpPr txBox="1"/>
          <p:nvPr/>
        </p:nvSpPr>
        <p:spPr>
          <a:xfrm>
            <a:off x="11103240" y="3954482"/>
            <a:ext cx="3505335" cy="2302553"/>
          </a:xfrm>
          <a:prstGeom prst="rect">
            <a:avLst/>
          </a:prstGeom>
        </p:spPr>
        <p:txBody>
          <a:bodyPr lIns="0" tIns="0" rIns="0" bIns="0" rtlCol="0" anchor="t">
            <a:spAutoFit/>
          </a:bodyPr>
          <a:lstStyle/>
          <a:p>
            <a:pPr algn="l">
              <a:lnSpc>
                <a:spcPts val="1540"/>
              </a:lnSpc>
            </a:pPr>
            <a:r>
              <a:rPr lang="en-US" sz="1600" dirty="0">
                <a:latin typeface="Seaford Display" panose="00000500000000000000" pitchFamily="2" charset="0"/>
                <a:ea typeface="Garet Light"/>
                <a:cs typeface="Garet Light"/>
                <a:sym typeface="Garet Light"/>
              </a:rPr>
              <a:t>The regulations seek to broaden the definition of sexual harassment and expand protections for LGBTQ+ students. The changes also provide greater flexibility in how schools can resolve complaints, eliminating the mandatory live hearings requirement (U.S. Department of Education, 2023). The amendments further emphasize inclusivity and address misconduct that occurs off-campus or online.</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4" name="TextBox 24"/>
          <p:cNvSpPr txBox="1"/>
          <p:nvPr/>
        </p:nvSpPr>
        <p:spPr>
          <a:xfrm>
            <a:off x="15047811" y="1833943"/>
            <a:ext cx="3505335" cy="322524"/>
          </a:xfrm>
          <a:prstGeom prst="rect">
            <a:avLst/>
          </a:prstGeom>
        </p:spPr>
        <p:txBody>
          <a:bodyPr lIns="0" tIns="0" rIns="0" bIns="0" rtlCol="0" anchor="t">
            <a:spAutoFit/>
          </a:bodyPr>
          <a:lstStyle/>
          <a:p>
            <a:pPr algn="l">
              <a:lnSpc>
                <a:spcPts val="2800"/>
              </a:lnSpc>
            </a:pPr>
            <a:r>
              <a:rPr lang="en-US" sz="2000" dirty="0">
                <a:solidFill>
                  <a:schemeClr val="accent2">
                    <a:lumMod val="75000"/>
                  </a:schemeClr>
                </a:solidFill>
                <a:latin typeface="Impact" panose="020B0806030902050204" pitchFamily="34" charset="0"/>
                <a:ea typeface="Montserrat"/>
                <a:cs typeface="Montserrat"/>
                <a:sym typeface="Montserrat"/>
              </a:rPr>
              <a:t>2025 – Sixth Circuit Decision</a:t>
            </a:r>
          </a:p>
        </p:txBody>
      </p:sp>
      <p:sp>
        <p:nvSpPr>
          <p:cNvPr id="25" name="TextBox 25"/>
          <p:cNvSpPr txBox="1"/>
          <p:nvPr/>
        </p:nvSpPr>
        <p:spPr>
          <a:xfrm>
            <a:off x="15047811" y="2330085"/>
            <a:ext cx="3048135" cy="6758260"/>
          </a:xfrm>
          <a:prstGeom prst="rect">
            <a:avLst/>
          </a:prstGeom>
        </p:spPr>
        <p:txBody>
          <a:bodyPr lIns="0" tIns="0" rIns="0" bIns="0" rtlCol="0" anchor="t">
            <a:spAutoFit/>
          </a:bodyPr>
          <a:lstStyle/>
          <a:p>
            <a:pPr algn="l">
              <a:lnSpc>
                <a:spcPts val="1679"/>
              </a:lnSpc>
            </a:pPr>
            <a:r>
              <a:rPr lang="en-US" sz="2000" dirty="0">
                <a:latin typeface="Seaford Display" panose="00000500000000000000" pitchFamily="2" charset="0"/>
                <a:ea typeface="Garet Light"/>
                <a:cs typeface="Garet Light"/>
                <a:sym typeface="Garet Light"/>
              </a:rPr>
              <a:t>A national appeals court vacated the 2024 Title IX regulations nationwide, ruling that the U.S. Department of Education exceeded its authority by expanding the definition of sex discrimination beyond the statutory scope of Title IX. The court found that the Department's interpretation, which sought to include gender identity and sexual orientation under sex-based protections, was not supported by the original legislative intent of Title IX. Additionally, the court held that the regulations violated constitutional free speech protections by compelling the use of gender-aligned pronouns, thereby infringing upon individuals' First Amendment rights. This decision reinstates the 2020 Title IX regulations, requiring educational institutions to revert to the policies and procedures established under those rules.</a:t>
            </a:r>
          </a:p>
        </p:txBody>
      </p:sp>
      <p:pic>
        <p:nvPicPr>
          <p:cNvPr id="36" name="Picture 35">
            <a:extLst>
              <a:ext uri="{FF2B5EF4-FFF2-40B4-BE49-F238E27FC236}">
                <a16:creationId xmlns:a16="http://schemas.microsoft.com/office/drawing/2014/main" id="{A3A01087-288B-80D4-25B0-6B8EAA77C298}"/>
              </a:ext>
            </a:extLst>
          </p:cNvPr>
          <p:cNvPicPr>
            <a:picLocks noChangeAspect="1"/>
          </p:cNvPicPr>
          <p:nvPr/>
        </p:nvPicPr>
        <p:blipFill>
          <a:blip r:embed="rId8"/>
          <a:stretch>
            <a:fillRect/>
          </a:stretch>
        </p:blipFill>
        <p:spPr>
          <a:xfrm rot="840000">
            <a:off x="7316901" y="5978774"/>
            <a:ext cx="1697289" cy="647790"/>
          </a:xfrm>
          <a:prstGeom prst="rect">
            <a:avLst/>
          </a:prstGeom>
        </p:spPr>
      </p:pic>
      <p:pic>
        <p:nvPicPr>
          <p:cNvPr id="38" name="Picture 37">
            <a:extLst>
              <a:ext uri="{FF2B5EF4-FFF2-40B4-BE49-F238E27FC236}">
                <a16:creationId xmlns:a16="http://schemas.microsoft.com/office/drawing/2014/main" id="{E4BF6006-BFC5-5C8C-7D8B-3A3E3DF07D34}"/>
              </a:ext>
            </a:extLst>
          </p:cNvPr>
          <p:cNvPicPr>
            <a:picLocks noChangeAspect="1"/>
          </p:cNvPicPr>
          <p:nvPr/>
        </p:nvPicPr>
        <p:blipFill>
          <a:blip r:embed="rId9"/>
          <a:stretch>
            <a:fillRect/>
          </a:stretch>
        </p:blipFill>
        <p:spPr>
          <a:xfrm>
            <a:off x="13595920" y="5899332"/>
            <a:ext cx="1409897" cy="1086002"/>
          </a:xfrm>
          <a:prstGeom prst="rect">
            <a:avLst/>
          </a:prstGeom>
        </p:spPr>
      </p:pic>
      <p:pic>
        <p:nvPicPr>
          <p:cNvPr id="40" name="Picture 39">
            <a:extLst>
              <a:ext uri="{FF2B5EF4-FFF2-40B4-BE49-F238E27FC236}">
                <a16:creationId xmlns:a16="http://schemas.microsoft.com/office/drawing/2014/main" id="{7B22CFAE-7636-6CAE-A6DA-51AD3232C0C6}"/>
              </a:ext>
            </a:extLst>
          </p:cNvPr>
          <p:cNvPicPr>
            <a:picLocks noChangeAspect="1"/>
          </p:cNvPicPr>
          <p:nvPr/>
        </p:nvPicPr>
        <p:blipFill>
          <a:blip r:embed="rId10"/>
          <a:stretch>
            <a:fillRect/>
          </a:stretch>
        </p:blipFill>
        <p:spPr>
          <a:xfrm>
            <a:off x="4803999" y="5813595"/>
            <a:ext cx="1247949" cy="628738"/>
          </a:xfrm>
          <a:prstGeom prst="rect">
            <a:avLst/>
          </a:prstGeom>
        </p:spPr>
      </p:pic>
      <p:pic>
        <p:nvPicPr>
          <p:cNvPr id="42" name="Picture 41">
            <a:extLst>
              <a:ext uri="{FF2B5EF4-FFF2-40B4-BE49-F238E27FC236}">
                <a16:creationId xmlns:a16="http://schemas.microsoft.com/office/drawing/2014/main" id="{C64FA595-AD8C-3BBB-09B3-503B5A4FDCD4}"/>
              </a:ext>
            </a:extLst>
          </p:cNvPr>
          <p:cNvPicPr>
            <a:picLocks noChangeAspect="1"/>
          </p:cNvPicPr>
          <p:nvPr/>
        </p:nvPicPr>
        <p:blipFill>
          <a:blip r:embed="rId10"/>
          <a:stretch>
            <a:fillRect/>
          </a:stretch>
        </p:blipFill>
        <p:spPr>
          <a:xfrm>
            <a:off x="10597805" y="6096416"/>
            <a:ext cx="1247949" cy="628738"/>
          </a:xfrm>
          <a:prstGeom prst="rect">
            <a:avLst/>
          </a:prstGeom>
        </p:spPr>
      </p:pic>
      <p:pic>
        <p:nvPicPr>
          <p:cNvPr id="43" name="Picture 42">
            <a:extLst>
              <a:ext uri="{FF2B5EF4-FFF2-40B4-BE49-F238E27FC236}">
                <a16:creationId xmlns:a16="http://schemas.microsoft.com/office/drawing/2014/main" id="{2AA520C3-24AF-1E80-95FA-EB116552DDBE}"/>
              </a:ext>
            </a:extLst>
          </p:cNvPr>
          <p:cNvPicPr>
            <a:picLocks noChangeAspect="1"/>
          </p:cNvPicPr>
          <p:nvPr/>
        </p:nvPicPr>
        <p:blipFill>
          <a:blip r:embed="rId8"/>
          <a:stretch>
            <a:fillRect/>
          </a:stretch>
        </p:blipFill>
        <p:spPr>
          <a:xfrm rot="840000">
            <a:off x="1369820" y="6195956"/>
            <a:ext cx="1697289" cy="6477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6066224" y="272334"/>
            <a:ext cx="4562535" cy="2418517"/>
            <a:chOff x="0" y="0"/>
            <a:chExt cx="1174082" cy="622360"/>
          </a:xfrm>
        </p:grpSpPr>
        <p:sp>
          <p:nvSpPr>
            <p:cNvPr id="3" name="Freeform 3"/>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2"/>
              <a:stretch>
                <a:fillRect t="-12844" b="-12844"/>
              </a:stretch>
            </a:blipFill>
          </p:spPr>
          <p:txBody>
            <a:bodyPr/>
            <a:lstStyle/>
            <a:p>
              <a:endParaRPr lang="en-US"/>
            </a:p>
          </p:txBody>
        </p:sp>
      </p:grpSp>
      <p:sp>
        <p:nvSpPr>
          <p:cNvPr id="4" name="TextBox 4"/>
          <p:cNvSpPr txBox="1"/>
          <p:nvPr/>
        </p:nvSpPr>
        <p:spPr>
          <a:xfrm>
            <a:off x="5028226" y="2743595"/>
            <a:ext cx="6797777" cy="1218282"/>
          </a:xfrm>
          <a:prstGeom prst="rect">
            <a:avLst/>
          </a:prstGeom>
        </p:spPr>
        <p:txBody>
          <a:bodyPr wrap="square" lIns="0" tIns="0" rIns="0" bIns="0" rtlCol="0" anchor="t">
            <a:spAutoFit/>
          </a:bodyPr>
          <a:lstStyle/>
          <a:p>
            <a:pPr algn="ctr">
              <a:lnSpc>
                <a:spcPts val="3359"/>
              </a:lnSpc>
            </a:pPr>
            <a:r>
              <a:rPr lang="en-US" sz="3600" b="1" dirty="0">
                <a:solidFill>
                  <a:schemeClr val="accent2">
                    <a:lumMod val="75000"/>
                  </a:schemeClr>
                </a:solidFill>
                <a:latin typeface="Alta"/>
                <a:ea typeface="Alta"/>
                <a:cs typeface="Alta"/>
                <a:sym typeface="Alta"/>
              </a:rPr>
              <a:t>Promotes Gender Equity</a:t>
            </a:r>
          </a:p>
          <a:p>
            <a:pPr algn="ctr">
              <a:lnSpc>
                <a:spcPts val="3359"/>
              </a:lnSpc>
            </a:pPr>
            <a:r>
              <a:rPr lang="en-US" sz="3600" b="1" dirty="0">
                <a:solidFill>
                  <a:schemeClr val="accent2">
                    <a:lumMod val="75000"/>
                  </a:schemeClr>
                </a:solidFill>
                <a:latin typeface="Alta"/>
                <a:ea typeface="Alta"/>
                <a:cs typeface="Alta"/>
                <a:sym typeface="Alta"/>
              </a:rPr>
              <a:t>and Inclusion</a:t>
            </a:r>
          </a:p>
          <a:p>
            <a:pPr algn="l">
              <a:lnSpc>
                <a:spcPts val="2659"/>
              </a:lnSpc>
            </a:pPr>
            <a:endParaRPr lang="en-US" sz="2399" dirty="0">
              <a:solidFill>
                <a:srgbClr val="C29C3D"/>
              </a:solidFill>
              <a:latin typeface="Alta"/>
              <a:ea typeface="Alta"/>
              <a:cs typeface="Alta"/>
              <a:sym typeface="Alta"/>
            </a:endParaRPr>
          </a:p>
        </p:txBody>
      </p:sp>
      <p:grpSp>
        <p:nvGrpSpPr>
          <p:cNvPr id="6" name="Group 6"/>
          <p:cNvGrpSpPr/>
          <p:nvPr/>
        </p:nvGrpSpPr>
        <p:grpSpPr>
          <a:xfrm>
            <a:off x="6140175" y="5213953"/>
            <a:ext cx="4573875" cy="2424529"/>
            <a:chOff x="0" y="0"/>
            <a:chExt cx="1174082" cy="622360"/>
          </a:xfrm>
        </p:grpSpPr>
        <p:sp>
          <p:nvSpPr>
            <p:cNvPr id="7" name="Freeform 7"/>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3"/>
              <a:stretch>
                <a:fillRect t="-12844" b="-12844"/>
              </a:stretch>
            </a:blipFill>
          </p:spPr>
          <p:txBody>
            <a:bodyPr/>
            <a:lstStyle/>
            <a:p>
              <a:endParaRPr lang="en-US"/>
            </a:p>
          </p:txBody>
        </p:sp>
      </p:grpSp>
      <p:sp>
        <p:nvSpPr>
          <p:cNvPr id="8" name="TextBox 8"/>
          <p:cNvSpPr txBox="1"/>
          <p:nvPr/>
        </p:nvSpPr>
        <p:spPr>
          <a:xfrm>
            <a:off x="5732528" y="7738524"/>
            <a:ext cx="5389168" cy="1439368"/>
          </a:xfrm>
          <a:prstGeom prst="rect">
            <a:avLst/>
          </a:prstGeom>
        </p:spPr>
        <p:txBody>
          <a:bodyPr wrap="square" lIns="0" tIns="0" rIns="0" bIns="0" rtlCol="0" anchor="t">
            <a:spAutoFit/>
          </a:bodyPr>
          <a:lstStyle/>
          <a:p>
            <a:pPr algn="ctr">
              <a:lnSpc>
                <a:spcPts val="3499"/>
              </a:lnSpc>
            </a:pPr>
            <a:r>
              <a:rPr lang="en-US" sz="3600" b="1" dirty="0">
                <a:solidFill>
                  <a:schemeClr val="accent2">
                    <a:lumMod val="75000"/>
                  </a:schemeClr>
                </a:solidFill>
                <a:latin typeface="Alta"/>
                <a:ea typeface="Alta"/>
                <a:cs typeface="Alta"/>
                <a:sym typeface="Alta"/>
              </a:rPr>
              <a:t>Supports Student and Faculty Well-being</a:t>
            </a:r>
          </a:p>
          <a:p>
            <a:pPr algn="l">
              <a:lnSpc>
                <a:spcPts val="4899"/>
              </a:lnSpc>
            </a:pPr>
            <a:endParaRPr lang="en-US" sz="2499" dirty="0">
              <a:solidFill>
                <a:srgbClr val="C29C3D"/>
              </a:solidFill>
              <a:latin typeface="Alta"/>
              <a:ea typeface="Alta"/>
              <a:cs typeface="Alta"/>
              <a:sym typeface="Alta"/>
            </a:endParaRPr>
          </a:p>
        </p:txBody>
      </p:sp>
      <p:grpSp>
        <p:nvGrpSpPr>
          <p:cNvPr id="10" name="Group 10"/>
          <p:cNvGrpSpPr/>
          <p:nvPr/>
        </p:nvGrpSpPr>
        <p:grpSpPr>
          <a:xfrm>
            <a:off x="12745223" y="272333"/>
            <a:ext cx="4429848" cy="2418517"/>
            <a:chOff x="0" y="0"/>
            <a:chExt cx="1424985" cy="777984"/>
          </a:xfrm>
        </p:grpSpPr>
        <p:sp>
          <p:nvSpPr>
            <p:cNvPr id="11" name="Freeform 11"/>
            <p:cNvSpPr/>
            <p:nvPr/>
          </p:nvSpPr>
          <p:spPr>
            <a:xfrm>
              <a:off x="0" y="0"/>
              <a:ext cx="1424985" cy="777984"/>
            </a:xfrm>
            <a:custGeom>
              <a:avLst/>
              <a:gdLst/>
              <a:ahLst/>
              <a:cxnLst/>
              <a:rect l="l" t="t" r="r" b="b"/>
              <a:pathLst>
                <a:path w="1424985" h="777984">
                  <a:moveTo>
                    <a:pt x="0" y="0"/>
                  </a:moveTo>
                  <a:lnTo>
                    <a:pt x="1424985" y="0"/>
                  </a:lnTo>
                  <a:lnTo>
                    <a:pt x="1424985" y="777984"/>
                  </a:lnTo>
                  <a:lnTo>
                    <a:pt x="0" y="777984"/>
                  </a:lnTo>
                  <a:close/>
                </a:path>
              </a:pathLst>
            </a:custGeom>
            <a:blipFill>
              <a:blip r:embed="rId4"/>
              <a:stretch>
                <a:fillRect t="-13534" b="-13534"/>
              </a:stretch>
            </a:blipFill>
          </p:spPr>
          <p:txBody>
            <a:bodyPr/>
            <a:lstStyle/>
            <a:p>
              <a:endParaRPr lang="en-US"/>
            </a:p>
          </p:txBody>
        </p:sp>
      </p:grpSp>
      <p:sp>
        <p:nvSpPr>
          <p:cNvPr id="12" name="TextBox 12"/>
          <p:cNvSpPr txBox="1"/>
          <p:nvPr/>
        </p:nvSpPr>
        <p:spPr>
          <a:xfrm>
            <a:off x="12482273" y="2747842"/>
            <a:ext cx="5408483" cy="928780"/>
          </a:xfrm>
          <a:prstGeom prst="rect">
            <a:avLst/>
          </a:prstGeom>
        </p:spPr>
        <p:txBody>
          <a:bodyPr wrap="square" lIns="0" tIns="0" rIns="0" bIns="0" rtlCol="0" anchor="t">
            <a:spAutoFit/>
          </a:bodyPr>
          <a:lstStyle/>
          <a:p>
            <a:pPr algn="l">
              <a:lnSpc>
                <a:spcPts val="3779"/>
              </a:lnSpc>
            </a:pPr>
            <a:r>
              <a:rPr lang="en-US" sz="3600" b="1" dirty="0">
                <a:solidFill>
                  <a:schemeClr val="accent2">
                    <a:lumMod val="75000"/>
                  </a:schemeClr>
                </a:solidFill>
                <a:latin typeface="Alta"/>
                <a:ea typeface="Alta"/>
                <a:cs typeface="Alta"/>
                <a:sym typeface="Alta"/>
              </a:rPr>
              <a:t>Improves Campus Safety</a:t>
            </a:r>
          </a:p>
          <a:p>
            <a:pPr algn="l">
              <a:lnSpc>
                <a:spcPts val="3779"/>
              </a:lnSpc>
            </a:pPr>
            <a:endParaRPr lang="en-US" sz="2699" b="1" dirty="0">
              <a:solidFill>
                <a:srgbClr val="C29C3D"/>
              </a:solidFill>
              <a:latin typeface="Alta"/>
              <a:ea typeface="Alta"/>
              <a:cs typeface="Alta"/>
              <a:sym typeface="Alta"/>
            </a:endParaRPr>
          </a:p>
        </p:txBody>
      </p:sp>
      <p:grpSp>
        <p:nvGrpSpPr>
          <p:cNvPr id="14" name="Group 14"/>
          <p:cNvGrpSpPr/>
          <p:nvPr/>
        </p:nvGrpSpPr>
        <p:grpSpPr>
          <a:xfrm>
            <a:off x="12745223" y="5213953"/>
            <a:ext cx="4573875" cy="2424529"/>
            <a:chOff x="0" y="0"/>
            <a:chExt cx="1174082" cy="622360"/>
          </a:xfrm>
        </p:grpSpPr>
        <p:sp>
          <p:nvSpPr>
            <p:cNvPr id="15" name="Freeform 15"/>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5"/>
              <a:stretch>
                <a:fillRect t="-12844" b="-12844"/>
              </a:stretch>
            </a:blipFill>
          </p:spPr>
          <p:txBody>
            <a:bodyPr/>
            <a:lstStyle/>
            <a:p>
              <a:endParaRPr lang="en-US"/>
            </a:p>
          </p:txBody>
        </p:sp>
      </p:grpSp>
      <p:sp>
        <p:nvSpPr>
          <p:cNvPr id="16" name="TextBox 16"/>
          <p:cNvSpPr txBox="1"/>
          <p:nvPr/>
        </p:nvSpPr>
        <p:spPr>
          <a:xfrm>
            <a:off x="11826870" y="7738524"/>
            <a:ext cx="6266551" cy="1467774"/>
          </a:xfrm>
          <a:prstGeom prst="rect">
            <a:avLst/>
          </a:prstGeom>
        </p:spPr>
        <p:txBody>
          <a:bodyPr lIns="0" tIns="0" rIns="0" bIns="0" rtlCol="0" anchor="t">
            <a:spAutoFit/>
          </a:bodyPr>
          <a:lstStyle/>
          <a:p>
            <a:pPr algn="ctr">
              <a:lnSpc>
                <a:spcPts val="3639"/>
              </a:lnSpc>
            </a:pPr>
            <a:r>
              <a:rPr lang="en-US" sz="3600" b="1" dirty="0">
                <a:solidFill>
                  <a:schemeClr val="accent2">
                    <a:lumMod val="75000"/>
                  </a:schemeClr>
                </a:solidFill>
                <a:latin typeface="Alta"/>
                <a:ea typeface="Alta"/>
                <a:cs typeface="Alta"/>
                <a:sym typeface="Alta"/>
              </a:rPr>
              <a:t>Promotes Diversity and Equal Opportunities</a:t>
            </a:r>
          </a:p>
          <a:p>
            <a:pPr algn="l">
              <a:lnSpc>
                <a:spcPts val="4899"/>
              </a:lnSpc>
            </a:pPr>
            <a:endParaRPr lang="en-US" sz="2599" dirty="0">
              <a:solidFill>
                <a:srgbClr val="C29C3D"/>
              </a:solidFill>
              <a:latin typeface="Alta"/>
              <a:ea typeface="Alta"/>
              <a:cs typeface="Alta"/>
              <a:sym typeface="Alta"/>
            </a:endParaRPr>
          </a:p>
        </p:txBody>
      </p:sp>
      <p:grpSp>
        <p:nvGrpSpPr>
          <p:cNvPr id="18" name="Group 18"/>
          <p:cNvGrpSpPr/>
          <p:nvPr/>
        </p:nvGrpSpPr>
        <p:grpSpPr>
          <a:xfrm>
            <a:off x="-1435107" y="-382189"/>
            <a:ext cx="6797777" cy="11051378"/>
            <a:chOff x="0" y="0"/>
            <a:chExt cx="1790361" cy="2910651"/>
          </a:xfrm>
          <a:solidFill>
            <a:schemeClr val="bg1"/>
          </a:solidFill>
        </p:grpSpPr>
        <p:sp>
          <p:nvSpPr>
            <p:cNvPr id="19" name="Freeform 19"/>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20" name="TextBox 20"/>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21" name="Freeform 21"/>
          <p:cNvSpPr/>
          <p:nvPr/>
        </p:nvSpPr>
        <p:spPr>
          <a:xfrm>
            <a:off x="1350099" y="615580"/>
            <a:ext cx="2292296" cy="2075270"/>
          </a:xfrm>
          <a:custGeom>
            <a:avLst/>
            <a:gdLst/>
            <a:ahLst/>
            <a:cxnLst/>
            <a:rect l="l" t="t" r="r" b="b"/>
            <a:pathLst>
              <a:path w="1670157" h="1670157">
                <a:moveTo>
                  <a:pt x="0" y="0"/>
                </a:moveTo>
                <a:lnTo>
                  <a:pt x="1670156" y="0"/>
                </a:lnTo>
                <a:lnTo>
                  <a:pt x="1670156" y="1670156"/>
                </a:lnTo>
                <a:lnTo>
                  <a:pt x="0" y="1670156"/>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5551745" y="3700077"/>
            <a:ext cx="5684042" cy="1513876"/>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a:cs typeface="Garet"/>
                <a:sym typeface="Garet"/>
              </a:rPr>
              <a:t>Ensures equal opportunities in educational programs and activities, including athletics, academics, and extracurriculars. By promoting gender equity, it helps foster an inclusive environment where students and staff of all genders feel valued and supported (U.S. Department of Education, 2020).</a:t>
            </a:r>
          </a:p>
          <a:p>
            <a:pPr algn="just">
              <a:lnSpc>
                <a:spcPts val="1679"/>
              </a:lnSpc>
            </a:pPr>
            <a:endParaRPr lang="en-US" sz="1100" dirty="0">
              <a:solidFill>
                <a:srgbClr val="FFFFFF"/>
              </a:solidFill>
              <a:latin typeface="Garet"/>
              <a:ea typeface="Garet"/>
              <a:cs typeface="Garet"/>
              <a:sym typeface="Garet"/>
            </a:endParaRPr>
          </a:p>
        </p:txBody>
      </p:sp>
      <p:sp>
        <p:nvSpPr>
          <p:cNvPr id="23" name="TextBox 23"/>
          <p:cNvSpPr txBox="1"/>
          <p:nvPr/>
        </p:nvSpPr>
        <p:spPr>
          <a:xfrm>
            <a:off x="5585091" y="8714951"/>
            <a:ext cx="5684042" cy="1299715"/>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Provides resources and support for students and staff experiencing discrimination or harassment. Access to counseling, accommodations, and supportive measures can improve mental health and academic performance, contributing to overall well-being on campus.</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4" name="TextBox 24"/>
          <p:cNvSpPr txBox="1"/>
          <p:nvPr/>
        </p:nvSpPr>
        <p:spPr>
          <a:xfrm>
            <a:off x="12482274" y="3608689"/>
            <a:ext cx="5408482" cy="1517723"/>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Causes universities must address and prevent sexual harassment, assault, and discrimination. This can lead to a safer campus environment where students and faculty feel protected, reducing instances of misconduct and ensuring swift action when issues arise.</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5" name="TextBox 25"/>
          <p:cNvSpPr txBox="1"/>
          <p:nvPr/>
        </p:nvSpPr>
        <p:spPr>
          <a:xfrm>
            <a:off x="12341501" y="8714952"/>
            <a:ext cx="5237290" cy="1299715"/>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Title IX encourages diverse perspectives within the student body and faculty. This diversity can enhance academic dialogue, research, and innovation, making the institution more competitive and attractive to a broad range of students and staff.</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6" name="TextBox 26"/>
          <p:cNvSpPr txBox="1"/>
          <p:nvPr/>
        </p:nvSpPr>
        <p:spPr>
          <a:xfrm>
            <a:off x="195467" y="3464617"/>
            <a:ext cx="4601560" cy="2580784"/>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why is title ix important?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6454151" y="2703044"/>
            <a:ext cx="4562535" cy="2418517"/>
            <a:chOff x="0" y="0"/>
            <a:chExt cx="1174082" cy="622360"/>
          </a:xfrm>
        </p:grpSpPr>
        <p:sp>
          <p:nvSpPr>
            <p:cNvPr id="3" name="Freeform 3"/>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2"/>
              <a:stretch>
                <a:fillRect t="-12961" b="-12961"/>
              </a:stretch>
            </a:blipFill>
          </p:spPr>
          <p:txBody>
            <a:bodyPr/>
            <a:lstStyle/>
            <a:p>
              <a:endParaRPr lang="en-US"/>
            </a:p>
          </p:txBody>
        </p:sp>
      </p:grpSp>
      <p:sp>
        <p:nvSpPr>
          <p:cNvPr id="4" name="TextBox 4"/>
          <p:cNvSpPr txBox="1"/>
          <p:nvPr/>
        </p:nvSpPr>
        <p:spPr>
          <a:xfrm>
            <a:off x="5997646" y="5237721"/>
            <a:ext cx="5475543" cy="1218282"/>
          </a:xfrm>
          <a:prstGeom prst="rect">
            <a:avLst/>
          </a:prstGeom>
        </p:spPr>
        <p:txBody>
          <a:bodyPr wrap="square" lIns="0" tIns="0" rIns="0" bIns="0" rtlCol="0" anchor="t">
            <a:spAutoFit/>
          </a:bodyPr>
          <a:lstStyle/>
          <a:p>
            <a:pPr algn="ctr">
              <a:lnSpc>
                <a:spcPts val="3359"/>
              </a:lnSpc>
            </a:pPr>
            <a:r>
              <a:rPr lang="en-US" sz="3600" b="1" dirty="0">
                <a:solidFill>
                  <a:schemeClr val="accent2">
                    <a:lumMod val="75000"/>
                  </a:schemeClr>
                </a:solidFill>
                <a:latin typeface="Alta" panose="020B0604020202020204" charset="0"/>
                <a:ea typeface="Alta"/>
                <a:cs typeface="Alta"/>
                <a:sym typeface="Alta"/>
              </a:rPr>
              <a:t>Boosts Participation in Athletics</a:t>
            </a:r>
          </a:p>
          <a:p>
            <a:pPr algn="l">
              <a:lnSpc>
                <a:spcPts val="2659"/>
              </a:lnSpc>
            </a:pPr>
            <a:endParaRPr lang="en-US" sz="2399" dirty="0">
              <a:solidFill>
                <a:srgbClr val="C29C3D"/>
              </a:solidFill>
              <a:latin typeface="Alta"/>
              <a:ea typeface="Alta"/>
              <a:cs typeface="Alta"/>
              <a:sym typeface="Alta"/>
            </a:endParaRPr>
          </a:p>
        </p:txBody>
      </p:sp>
      <p:grpSp>
        <p:nvGrpSpPr>
          <p:cNvPr id="6" name="Group 6"/>
          <p:cNvGrpSpPr/>
          <p:nvPr/>
        </p:nvGrpSpPr>
        <p:grpSpPr>
          <a:xfrm>
            <a:off x="12316933" y="2703043"/>
            <a:ext cx="4562535" cy="2418517"/>
            <a:chOff x="0" y="0"/>
            <a:chExt cx="1174082" cy="622360"/>
          </a:xfrm>
        </p:grpSpPr>
        <p:sp>
          <p:nvSpPr>
            <p:cNvPr id="7" name="Freeform 7"/>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3"/>
              <a:stretch>
                <a:fillRect t="-12844" b="-12844"/>
              </a:stretch>
            </a:blipFill>
          </p:spPr>
          <p:txBody>
            <a:bodyPr/>
            <a:lstStyle/>
            <a:p>
              <a:endParaRPr lang="en-US"/>
            </a:p>
          </p:txBody>
        </p:sp>
      </p:grpSp>
      <p:sp>
        <p:nvSpPr>
          <p:cNvPr id="8" name="TextBox 8"/>
          <p:cNvSpPr txBox="1"/>
          <p:nvPr/>
        </p:nvSpPr>
        <p:spPr>
          <a:xfrm>
            <a:off x="12061201" y="5237721"/>
            <a:ext cx="4818267" cy="1336675"/>
          </a:xfrm>
          <a:prstGeom prst="rect">
            <a:avLst/>
          </a:prstGeom>
        </p:spPr>
        <p:txBody>
          <a:bodyPr lIns="0" tIns="0" rIns="0" bIns="0" rtlCol="0" anchor="t">
            <a:spAutoFit/>
          </a:bodyPr>
          <a:lstStyle/>
          <a:p>
            <a:pPr algn="ctr">
              <a:lnSpc>
                <a:spcPts val="3499"/>
              </a:lnSpc>
            </a:pPr>
            <a:r>
              <a:rPr lang="en-US" sz="3600" b="1" dirty="0">
                <a:solidFill>
                  <a:schemeClr val="accent2">
                    <a:lumMod val="75000"/>
                  </a:schemeClr>
                </a:solidFill>
                <a:latin typeface="Alta"/>
                <a:ea typeface="Alta"/>
                <a:cs typeface="Alta"/>
                <a:sym typeface="Alta"/>
              </a:rPr>
              <a:t>Builds a Culture of Accountability</a:t>
            </a:r>
          </a:p>
          <a:p>
            <a:pPr algn="l">
              <a:lnSpc>
                <a:spcPts val="3499"/>
              </a:lnSpc>
            </a:pPr>
            <a:endParaRPr lang="en-US" sz="2499" dirty="0">
              <a:solidFill>
                <a:srgbClr val="C29C3D"/>
              </a:solidFill>
              <a:latin typeface="Alta"/>
              <a:ea typeface="Alta"/>
              <a:cs typeface="Alta"/>
              <a:sym typeface="Alta"/>
            </a:endParaRPr>
          </a:p>
        </p:txBody>
      </p:sp>
      <p:grpSp>
        <p:nvGrpSpPr>
          <p:cNvPr id="10" name="Group 10"/>
          <p:cNvGrpSpPr/>
          <p:nvPr/>
        </p:nvGrpSpPr>
        <p:grpSpPr>
          <a:xfrm>
            <a:off x="-1435107" y="-382189"/>
            <a:ext cx="6797777" cy="11051378"/>
            <a:chOff x="0" y="0"/>
            <a:chExt cx="1790361" cy="2910651"/>
          </a:xfrm>
          <a:solidFill>
            <a:schemeClr val="bg1"/>
          </a:solidFill>
        </p:grpSpPr>
        <p:sp>
          <p:nvSpPr>
            <p:cNvPr id="11" name="Freeform 11"/>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12" name="TextBox 12"/>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13" name="Freeform 13"/>
          <p:cNvSpPr/>
          <p:nvPr/>
        </p:nvSpPr>
        <p:spPr>
          <a:xfrm>
            <a:off x="626777" y="5163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5949610" y="6149704"/>
            <a:ext cx="5571613" cy="1295868"/>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a:cs typeface="Garet"/>
                <a:sym typeface="Garet"/>
              </a:rPr>
              <a:t>Expanded opportunities for women in collegiate sports, leading to greater participation in athletics. This has not only benefited female athletes but also improved school spirit, alumni engagement, and athletic program success across campuses.</a:t>
            </a:r>
            <a:endParaRPr lang="en-US" sz="2000" dirty="0">
              <a:latin typeface="Seaford Display" panose="00000500000000000000" pitchFamily="2" charset="0"/>
              <a:ea typeface="Garet"/>
              <a:cs typeface="Garet"/>
            </a:endParaRPr>
          </a:p>
          <a:p>
            <a:pPr algn="just">
              <a:lnSpc>
                <a:spcPts val="1679"/>
              </a:lnSpc>
            </a:pPr>
            <a:endParaRPr lang="en-US" sz="1100" dirty="0">
              <a:solidFill>
                <a:srgbClr val="FFFFFF"/>
              </a:solidFill>
              <a:latin typeface="Garet"/>
              <a:ea typeface="Garet"/>
              <a:cs typeface="Garet"/>
              <a:sym typeface="Garet"/>
            </a:endParaRPr>
          </a:p>
        </p:txBody>
      </p:sp>
      <p:sp>
        <p:nvSpPr>
          <p:cNvPr id="15" name="TextBox 15"/>
          <p:cNvSpPr txBox="1"/>
          <p:nvPr/>
        </p:nvSpPr>
        <p:spPr>
          <a:xfrm>
            <a:off x="12316933" y="6149704"/>
            <a:ext cx="4818267" cy="1299715"/>
          </a:xfrm>
          <a:prstGeom prst="rect">
            <a:avLst/>
          </a:prstGeom>
        </p:spPr>
        <p:txBody>
          <a:bodyPr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Establishes clear protocols for addressing complaints, which help build a culture of accountability and respect. This reduces the likelihood of repeated offenses and strengthens institutional integrity.</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16" name="TextBox 16"/>
          <p:cNvSpPr txBox="1"/>
          <p:nvPr/>
        </p:nvSpPr>
        <p:spPr>
          <a:xfrm>
            <a:off x="146626" y="3044251"/>
            <a:ext cx="4601560" cy="2539157"/>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why is title ix important?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7051142" cy="3587269"/>
          </a:xfrm>
          <a:custGeom>
            <a:avLst/>
            <a:gdLst/>
            <a:ahLst/>
            <a:cxnLst/>
            <a:rect l="l" t="t" r="r" b="b"/>
            <a:pathLst>
              <a:path w="7051142" h="3587269">
                <a:moveTo>
                  <a:pt x="0" y="0"/>
                </a:moveTo>
                <a:lnTo>
                  <a:pt x="7051142" y="0"/>
                </a:lnTo>
                <a:lnTo>
                  <a:pt x="7051142" y="3587269"/>
                </a:lnTo>
                <a:lnTo>
                  <a:pt x="0" y="35872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06154" y="236458"/>
            <a:ext cx="2311301" cy="1259391"/>
            <a:chOff x="0" y="0"/>
            <a:chExt cx="608738" cy="331691"/>
          </a:xfrm>
          <a:solidFill>
            <a:schemeClr val="bg1"/>
          </a:solidFill>
        </p:grpSpPr>
        <p:sp>
          <p:nvSpPr>
            <p:cNvPr id="4" name="Freeform 4"/>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grpFill/>
          </p:spPr>
          <p:txBody>
            <a:bodyPr/>
            <a:lstStyle/>
            <a:p>
              <a:endParaRPr lang="en-US"/>
            </a:p>
          </p:txBody>
        </p:sp>
        <p:sp>
          <p:nvSpPr>
            <p:cNvPr id="5" name="TextBox 5"/>
            <p:cNvSpPr txBox="1"/>
            <p:nvPr/>
          </p:nvSpPr>
          <p:spPr>
            <a:xfrm>
              <a:off x="0" y="-76200"/>
              <a:ext cx="608738" cy="407891"/>
            </a:xfrm>
            <a:prstGeom prst="rect">
              <a:avLst/>
            </a:prstGeom>
            <a:grpFill/>
          </p:spPr>
          <p:txBody>
            <a:bodyPr lIns="50800" tIns="50800" rIns="50800" bIns="50800" rtlCol="0" anchor="ctr"/>
            <a:lstStyle/>
            <a:p>
              <a:pPr algn="ctr">
                <a:lnSpc>
                  <a:spcPts val="3500"/>
                </a:lnSpc>
              </a:pPr>
              <a:endParaRPr/>
            </a:p>
          </p:txBody>
        </p:sp>
      </p:grpSp>
      <p:grpSp>
        <p:nvGrpSpPr>
          <p:cNvPr id="6" name="Group 6"/>
          <p:cNvGrpSpPr/>
          <p:nvPr/>
        </p:nvGrpSpPr>
        <p:grpSpPr>
          <a:xfrm>
            <a:off x="6956686" y="-186441"/>
            <a:ext cx="11331314" cy="10659882"/>
            <a:chOff x="0" y="0"/>
            <a:chExt cx="2984379" cy="2807541"/>
          </a:xfrm>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solidFill>
              <a:srgbClr val="C79751"/>
            </a:solidFill>
          </p:spPr>
          <p:txBody>
            <a:bodyPr/>
            <a:lstStyle/>
            <a:p>
              <a:endParaRPr lang="en-US" dirty="0"/>
            </a:p>
          </p:txBody>
        </p:sp>
        <p:sp>
          <p:nvSpPr>
            <p:cNvPr id="8" name="TextBox 8"/>
            <p:cNvSpPr txBox="1"/>
            <p:nvPr/>
          </p:nvSpPr>
          <p:spPr>
            <a:xfrm>
              <a:off x="0" y="-76200"/>
              <a:ext cx="2984379" cy="2883741"/>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18365" y="275180"/>
            <a:ext cx="1220669" cy="1220669"/>
          </a:xfrm>
          <a:custGeom>
            <a:avLst/>
            <a:gdLst/>
            <a:ahLst/>
            <a:cxnLst/>
            <a:rect l="l" t="t" r="r" b="b"/>
            <a:pathLst>
              <a:path w="1220669" h="1220669">
                <a:moveTo>
                  <a:pt x="0" y="0"/>
                </a:moveTo>
                <a:lnTo>
                  <a:pt x="1220670" y="0"/>
                </a:lnTo>
                <a:lnTo>
                  <a:pt x="1220670" y="1220669"/>
                </a:lnTo>
                <a:lnTo>
                  <a:pt x="0" y="1220669"/>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597643" y="694740"/>
            <a:ext cx="10376299" cy="9286517"/>
          </a:xfrm>
          <a:prstGeom prst="rect">
            <a:avLst/>
          </a:prstGeom>
        </p:spPr>
        <p:txBody>
          <a:bodyPr lIns="0" tIns="0" rIns="0" bIns="0" rtlCol="0" anchor="t">
            <a:spAutoFit/>
          </a:bodyPr>
          <a:lstStyle/>
          <a:p>
            <a:pPr algn="just">
              <a:lnSpc>
                <a:spcPts val="2520"/>
              </a:lnSpc>
            </a:pPr>
            <a:r>
              <a:rPr lang="en-US" sz="3200" dirty="0">
                <a:solidFill>
                  <a:schemeClr val="accent2">
                    <a:lumMod val="75000"/>
                  </a:schemeClr>
                </a:solidFill>
                <a:latin typeface="Impact" panose="020B0806030902050204" pitchFamily="34" charset="0"/>
                <a:ea typeface="Garet Bold"/>
                <a:cs typeface="Garet Bold"/>
                <a:sym typeface="Garet Bold"/>
              </a:rPr>
              <a:t>Some potential consequences of ignoring Title IX include:</a:t>
            </a:r>
          </a:p>
          <a:p>
            <a:pPr algn="just">
              <a:lnSpc>
                <a:spcPts val="2520"/>
              </a:lnSpc>
            </a:pPr>
            <a:endParaRPr lang="en-US" sz="2400" b="1" dirty="0">
              <a:latin typeface="Seaford Display" panose="00000500000000000000" pitchFamily="2" charset="0"/>
              <a:ea typeface="Garet Bold"/>
              <a:cs typeface="Garet Bold"/>
              <a:sym typeface="Garet Bold"/>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Loss of Federal Funding</a:t>
            </a:r>
            <a:r>
              <a:rPr lang="en-US" sz="2400" dirty="0">
                <a:latin typeface="Seaford Display" panose="00000500000000000000" pitchFamily="2" charset="0"/>
                <a:ea typeface="Garet Light"/>
                <a:cs typeface="Garet Light"/>
                <a:sym typeface="Garet Light"/>
              </a:rPr>
              <a:t> - Universities risk losing federal financial assistance, including student aid (U.S. Department of Education, 2020).</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Reputational Damage</a:t>
            </a:r>
            <a:r>
              <a:rPr lang="en-US" sz="2400" dirty="0">
                <a:latin typeface="Seaford Display" panose="00000500000000000000" pitchFamily="2" charset="0"/>
                <a:ea typeface="Garet Light"/>
                <a:cs typeface="Garet Light"/>
                <a:sym typeface="Garet Light"/>
              </a:rPr>
              <a:t> - Negative media attention and loss of public trust can harm the university’s reputation, impacting student enrollment and faculty retention.</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Mandatory Corrective Actions</a:t>
            </a:r>
            <a:r>
              <a:rPr lang="en-US" sz="2400" dirty="0">
                <a:latin typeface="Seaford Display" panose="00000500000000000000" pitchFamily="2" charset="0"/>
                <a:ea typeface="Garet Light"/>
                <a:cs typeface="Garet Light"/>
                <a:sym typeface="Garet Light"/>
              </a:rPr>
              <a:t> - Institutions may be required to revise policies, increase training, and adjust how they handle Title IX complaints, under the oversight of the Office for Civil Rights (OCR).</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Increased Scrutiny and Oversight</a:t>
            </a:r>
            <a:r>
              <a:rPr lang="en-US" sz="2400" dirty="0">
                <a:latin typeface="Seaford Display" panose="00000500000000000000" pitchFamily="2" charset="0"/>
                <a:ea typeface="Garet Light"/>
                <a:cs typeface="Garet Light"/>
                <a:sym typeface="Garet Light"/>
              </a:rPr>
              <a:t> - Violations can result in regular audits and more stringent reporting requirements imposed by the OCR.</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Lawsuits and Legal Penalties</a:t>
            </a:r>
            <a:r>
              <a:rPr lang="en-US" sz="2400" dirty="0">
                <a:latin typeface="Seaford Display" panose="00000500000000000000" pitchFamily="2" charset="0"/>
                <a:ea typeface="Garet Light"/>
                <a:cs typeface="Garet Light"/>
                <a:sym typeface="Garet Light"/>
              </a:rPr>
              <a:t> - Students or faculty may file lawsuits, leading to costly settlements or damages under Title IX and other civil rights laws.</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Impact on Accreditation</a:t>
            </a:r>
            <a:r>
              <a:rPr lang="en-US" sz="2400" dirty="0">
                <a:latin typeface="Seaford Display" panose="00000500000000000000" pitchFamily="2" charset="0"/>
                <a:ea typeface="Garet Light"/>
                <a:cs typeface="Garet Light"/>
                <a:sym typeface="Garet Light"/>
              </a:rPr>
              <a:t> - Serious or repeated violations could affect a university's accreditation status, which may jeopardize its ability to operate.</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Increased Training and Policy Requirements</a:t>
            </a:r>
            <a:r>
              <a:rPr lang="en-US" sz="2400" dirty="0">
                <a:latin typeface="Seaford Display" panose="00000500000000000000" pitchFamily="2" charset="0"/>
                <a:ea typeface="Garet Light"/>
                <a:cs typeface="Garet Light"/>
                <a:sym typeface="Garet Light"/>
              </a:rPr>
              <a:t> - Institutions might be required to invest in further training programs and overhaul their procedures, increasing administrative burden.</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Student and Faculty Turnover</a:t>
            </a:r>
            <a:r>
              <a:rPr lang="en-US" sz="2400" dirty="0">
                <a:latin typeface="Seaford Display" panose="00000500000000000000" pitchFamily="2" charset="0"/>
                <a:ea typeface="Garet Light"/>
                <a:cs typeface="Garet Light"/>
                <a:sym typeface="Garet Light"/>
              </a:rPr>
              <a:t> - Violations can create a hostile campus environment, leading to increased transfers, resignations, and difficulty in recruitment</a:t>
            </a:r>
          </a:p>
          <a:p>
            <a:pPr algn="just">
              <a:lnSpc>
                <a:spcPts val="2520"/>
              </a:lnSpc>
            </a:pPr>
            <a:endParaRPr lang="en-US" sz="1800" dirty="0">
              <a:solidFill>
                <a:srgbClr val="0F0E0E"/>
              </a:solidFill>
              <a:latin typeface="Garet Light"/>
              <a:ea typeface="Garet Light"/>
              <a:cs typeface="Garet Light"/>
              <a:sym typeface="Garet Light"/>
            </a:endParaRPr>
          </a:p>
        </p:txBody>
      </p:sp>
      <p:sp>
        <p:nvSpPr>
          <p:cNvPr id="11" name="TextBox 11"/>
          <p:cNvSpPr txBox="1"/>
          <p:nvPr/>
        </p:nvSpPr>
        <p:spPr>
          <a:xfrm>
            <a:off x="1028700" y="5324842"/>
            <a:ext cx="4797928" cy="1538883"/>
          </a:xfrm>
          <a:prstGeom prst="rect">
            <a:avLst/>
          </a:prstGeom>
        </p:spPr>
        <p:txBody>
          <a:bodyPr lIns="0" tIns="0" rIns="0" bIns="0" rtlCol="0" anchor="t">
            <a:spAutoFit/>
          </a:bodyPr>
          <a:lstStyle/>
          <a:p>
            <a:pPr algn="l">
              <a:lnSpc>
                <a:spcPts val="6039"/>
              </a:lnSpc>
            </a:pPr>
            <a:r>
              <a:rPr lang="en-US" sz="6100" dirty="0">
                <a:solidFill>
                  <a:srgbClr val="C79751"/>
                </a:solidFill>
                <a:latin typeface="Alta"/>
                <a:ea typeface="Alta"/>
                <a:cs typeface="Alta"/>
                <a:sym typeface="Alta"/>
              </a:rPr>
              <a:t>Why Is Title IX Important?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dirty="0"/>
          </a:p>
        </p:txBody>
      </p:sp>
      <p:grpSp>
        <p:nvGrpSpPr>
          <p:cNvPr id="3" name="Group 3"/>
          <p:cNvGrpSpPr/>
          <p:nvPr/>
        </p:nvGrpSpPr>
        <p:grpSpPr>
          <a:xfrm>
            <a:off x="-69239" y="0"/>
            <a:ext cx="10596159" cy="10287000"/>
            <a:chOff x="0" y="0"/>
            <a:chExt cx="14128213"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grpSp>
      <p:grpSp>
        <p:nvGrpSpPr>
          <p:cNvPr id="8" name="Group 8"/>
          <p:cNvGrpSpPr/>
          <p:nvPr/>
        </p:nvGrpSpPr>
        <p:grpSpPr>
          <a:xfrm>
            <a:off x="10545117" y="2985958"/>
            <a:ext cx="8052572" cy="7246610"/>
            <a:chOff x="0" y="0"/>
            <a:chExt cx="2120842" cy="1908572"/>
          </a:xfrm>
          <a:solidFill>
            <a:schemeClr val="bg1"/>
          </a:solidFill>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10" name="TextBox 10"/>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12" name="Freeform 12"/>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1429425" y="2021317"/>
            <a:ext cx="6416082" cy="2146936"/>
          </a:xfrm>
          <a:prstGeom prst="rect">
            <a:avLst/>
          </a:prstGeom>
        </p:spPr>
        <p:txBody>
          <a:bodyPr lIns="0" tIns="0" rIns="0" bIns="0" rtlCol="0" anchor="t">
            <a:spAutoFit/>
          </a:bodyPr>
          <a:lstStyle/>
          <a:p>
            <a:pPr algn="l">
              <a:lnSpc>
                <a:spcPts val="7920"/>
              </a:lnSpc>
            </a:pPr>
            <a:r>
              <a:rPr lang="en-US" sz="8000" dirty="0">
                <a:solidFill>
                  <a:srgbClr val="C29C3D"/>
                </a:solidFill>
                <a:latin typeface="Alta"/>
                <a:ea typeface="Alta"/>
                <a:cs typeface="Alta"/>
                <a:sym typeface="Alta"/>
              </a:rPr>
              <a:t>WHAT IS REPORTABLE? </a:t>
            </a:r>
          </a:p>
        </p:txBody>
      </p:sp>
      <p:sp>
        <p:nvSpPr>
          <p:cNvPr id="14" name="TextBox 14"/>
          <p:cNvSpPr txBox="1"/>
          <p:nvPr/>
        </p:nvSpPr>
        <p:spPr>
          <a:xfrm>
            <a:off x="11429425" y="4400988"/>
            <a:ext cx="5295287" cy="2233304"/>
          </a:xfrm>
          <a:prstGeom prst="rect">
            <a:avLst/>
          </a:prstGeom>
        </p:spPr>
        <p:txBody>
          <a:bodyPr lIns="0" tIns="0" rIns="0" bIns="0" rtlCol="0" anchor="t">
            <a:spAutoFit/>
          </a:bodyPr>
          <a:lstStyle/>
          <a:p>
            <a:pPr algn="just">
              <a:lnSpc>
                <a:spcPts val="2520"/>
              </a:lnSpc>
            </a:pPr>
            <a:r>
              <a:rPr lang="en-US" sz="1800" dirty="0">
                <a:solidFill>
                  <a:srgbClr val="FFFFFF"/>
                </a:solidFill>
                <a:latin typeface="Garet Light"/>
                <a:ea typeface="Garet Light"/>
                <a:cs typeface="Garet Light"/>
                <a:sym typeface="Garet Light"/>
              </a:rPr>
              <a:t>If you are wondering whether or not something rises to the level of a Title IX issue, consider if the incident you witnessed or were told about left room for consent. Just because someone didn’t say “no”, does not mean they did say “yes.”</a:t>
            </a:r>
          </a:p>
          <a:p>
            <a:pPr algn="just">
              <a:lnSpc>
                <a:spcPts val="2520"/>
              </a:lnSpc>
            </a:pPr>
            <a:endParaRPr lang="en-US" sz="1800" dirty="0">
              <a:solidFill>
                <a:srgbClr val="FFFFFF"/>
              </a:solidFill>
              <a:latin typeface="Garet Light"/>
              <a:ea typeface="Garet Light"/>
              <a:cs typeface="Garet Light"/>
              <a:sym typeface="Garet Light"/>
            </a:endParaRPr>
          </a:p>
        </p:txBody>
      </p:sp>
      <p:sp>
        <p:nvSpPr>
          <p:cNvPr id="15" name="TextBox 15"/>
          <p:cNvSpPr txBox="1"/>
          <p:nvPr/>
        </p:nvSpPr>
        <p:spPr>
          <a:xfrm>
            <a:off x="147105"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a:t>
            </a:r>
            <a:r>
              <a:rPr lang="en-US" sz="3210" dirty="0">
                <a:solidFill>
                  <a:srgbClr val="FFFFFF"/>
                </a:solidFill>
                <a:latin typeface="Impact" panose="020B0806030902050204" pitchFamily="34" charset="0"/>
                <a:ea typeface="Anton"/>
                <a:cs typeface="Anton"/>
                <a:sym typeface="Anton"/>
              </a:rPr>
              <a:t> </a:t>
            </a:r>
            <a:r>
              <a:rPr lang="en-US" sz="3210" dirty="0">
                <a:latin typeface="Impact" panose="020B0806030902050204" pitchFamily="34" charset="0"/>
                <a:ea typeface="Anton"/>
                <a:cs typeface="Anton"/>
                <a:sym typeface="Anton"/>
              </a:rPr>
              <a:t>Harassment</a:t>
            </a:r>
          </a:p>
          <a:p>
            <a:pPr algn="ctr">
              <a:lnSpc>
                <a:spcPts val="4495"/>
              </a:lnSpc>
            </a:pPr>
            <a:endParaRPr lang="en-US" sz="3210" dirty="0">
              <a:solidFill>
                <a:srgbClr val="FFFFFF"/>
              </a:solidFill>
              <a:latin typeface="Impact" panose="020B0806030902050204" pitchFamily="34" charset="0"/>
              <a:ea typeface="Anton"/>
              <a:cs typeface="Anton"/>
              <a:sym typeface="Anton"/>
            </a:endParaRPr>
          </a:p>
        </p:txBody>
      </p:sp>
      <p:sp>
        <p:nvSpPr>
          <p:cNvPr id="16" name="TextBox 16"/>
          <p:cNvSpPr txBox="1"/>
          <p:nvPr/>
        </p:nvSpPr>
        <p:spPr>
          <a:xfrm>
            <a:off x="-69239" y="3013822"/>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Creating a hostile environment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Quid pro quo</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Indecent exposure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Invasion of sexual privacy</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17" name="TextBox 17"/>
          <p:cNvSpPr txBox="1"/>
          <p:nvPr/>
        </p:nvSpPr>
        <p:spPr>
          <a:xfrm>
            <a:off x="2816633"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 Violence</a:t>
            </a:r>
          </a:p>
          <a:p>
            <a:pPr algn="ctr">
              <a:lnSpc>
                <a:spcPts val="4495"/>
              </a:lnSpc>
            </a:pPr>
            <a:endParaRPr lang="en-US" sz="3210" dirty="0">
              <a:latin typeface="Impact" panose="020B0806030902050204" pitchFamily="34" charset="0"/>
              <a:ea typeface="Anton"/>
              <a:cs typeface="Anton"/>
              <a:sym typeface="Anton"/>
            </a:endParaRPr>
          </a:p>
        </p:txBody>
      </p:sp>
      <p:sp>
        <p:nvSpPr>
          <p:cNvPr id="18" name="TextBox 18"/>
          <p:cNvSpPr txBox="1"/>
          <p:nvPr/>
        </p:nvSpPr>
        <p:spPr>
          <a:xfrm>
            <a:off x="5375074"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Unequal Treatment</a:t>
            </a:r>
          </a:p>
          <a:p>
            <a:pPr algn="ctr">
              <a:lnSpc>
                <a:spcPts val="4495"/>
              </a:lnSpc>
            </a:pPr>
            <a:endParaRPr lang="en-US" sz="3210" dirty="0">
              <a:latin typeface="Anton"/>
              <a:ea typeface="Anton"/>
              <a:cs typeface="Anton"/>
              <a:sym typeface="Anton"/>
            </a:endParaRPr>
          </a:p>
        </p:txBody>
      </p:sp>
      <p:sp>
        <p:nvSpPr>
          <p:cNvPr id="19" name="TextBox 19"/>
          <p:cNvSpPr txBox="1"/>
          <p:nvPr/>
        </p:nvSpPr>
        <p:spPr>
          <a:xfrm>
            <a:off x="8155690" y="971550"/>
            <a:ext cx="2360191" cy="1694951"/>
          </a:xfrm>
          <a:prstGeom prst="rect">
            <a:avLst/>
          </a:prstGeom>
        </p:spPr>
        <p:txBody>
          <a:bodyPr lIns="0" tIns="0" rIns="0" bIns="0" rtlCol="0" anchor="t">
            <a:spAutoFit/>
          </a:bodyPr>
          <a:lstStyle/>
          <a:p>
            <a:pPr algn="ctr">
              <a:lnSpc>
                <a:spcPts val="4495"/>
              </a:lnSpc>
            </a:pPr>
            <a:r>
              <a:rPr lang="en-US" sz="3210" dirty="0">
                <a:latin typeface="Anton"/>
                <a:ea typeface="Anton"/>
                <a:cs typeface="Anton"/>
                <a:sym typeface="Anton"/>
              </a:rPr>
              <a:t>Compliance</a:t>
            </a:r>
            <a:r>
              <a:rPr lang="en-US" sz="3210" dirty="0">
                <a:solidFill>
                  <a:srgbClr val="FFFFFF"/>
                </a:solidFill>
                <a:latin typeface="Anton"/>
                <a:ea typeface="Anton"/>
                <a:cs typeface="Anton"/>
                <a:sym typeface="Anton"/>
              </a:rPr>
              <a:t> </a:t>
            </a:r>
            <a:r>
              <a:rPr lang="en-US" sz="3210" dirty="0">
                <a:latin typeface="Anton"/>
                <a:ea typeface="Anton"/>
                <a:cs typeface="Anton"/>
                <a:sym typeface="Anton"/>
              </a:rPr>
              <a:t>Failures</a:t>
            </a:r>
          </a:p>
          <a:p>
            <a:pPr algn="ctr">
              <a:lnSpc>
                <a:spcPts val="4495"/>
              </a:lnSpc>
            </a:pPr>
            <a:endParaRPr lang="en-US" sz="3210" dirty="0">
              <a:solidFill>
                <a:srgbClr val="FFFFFF"/>
              </a:solidFill>
              <a:latin typeface="Anton"/>
              <a:ea typeface="Anton"/>
              <a:cs typeface="Anton"/>
              <a:sym typeface="Anton"/>
            </a:endParaRPr>
          </a:p>
        </p:txBody>
      </p:sp>
      <p:sp>
        <p:nvSpPr>
          <p:cNvPr id="20" name="TextBox 20"/>
          <p:cNvSpPr txBox="1"/>
          <p:nvPr/>
        </p:nvSpPr>
        <p:spPr>
          <a:xfrm>
            <a:off x="2576477" y="3023347"/>
            <a:ext cx="2567010" cy="3282950"/>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Intimate partner violence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Sexual assault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Stalking</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1" name="TextBox 21"/>
          <p:cNvSpPr txBox="1"/>
          <p:nvPr/>
        </p:nvSpPr>
        <p:spPr>
          <a:xfrm>
            <a:off x="5143487" y="3023347"/>
            <a:ext cx="2631875" cy="4103688"/>
          </a:xfrm>
          <a:prstGeom prst="rect">
            <a:avLst/>
          </a:prstGeom>
        </p:spPr>
        <p:txBody>
          <a:bodyPr wrap="square"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Unfair hiring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Pay inequities</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Discrimination based on pregnancy or lactation needs</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2" name="TextBox 22"/>
          <p:cNvSpPr txBox="1"/>
          <p:nvPr/>
        </p:nvSpPr>
        <p:spPr>
          <a:xfrm>
            <a:off x="7860495" y="3013821"/>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report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Retaliation based on someone reporting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follow no-contact orders</a:t>
            </a:r>
          </a:p>
          <a:p>
            <a:pPr algn="l">
              <a:lnSpc>
                <a:spcPts val="3219"/>
              </a:lnSpc>
            </a:pPr>
            <a:endParaRPr lang="en-US" sz="2800" dirty="0">
              <a:latin typeface="Seaford Display" panose="00000500000000000000" pitchFamily="2" charset="0"/>
              <a:ea typeface="Canva Sans"/>
              <a:cs typeface="Canva Sans"/>
              <a:sym typeface="Canva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8"/>
          <p:cNvGrpSpPr/>
          <p:nvPr/>
        </p:nvGrpSpPr>
        <p:grpSpPr>
          <a:xfrm>
            <a:off x="424270" y="4373520"/>
            <a:ext cx="6620205" cy="5568282"/>
            <a:chOff x="0" y="0"/>
            <a:chExt cx="2120842" cy="1908572"/>
          </a:xfrm>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solidFill>
              <a:srgbClr val="C79751"/>
            </a:solidFill>
          </p:spPr>
          <p:txBody>
            <a:bodyPr/>
            <a:lstStyle/>
            <a:p>
              <a:endParaRPr lang="en-US"/>
            </a:p>
          </p:txBody>
        </p:sp>
        <p:sp>
          <p:nvSpPr>
            <p:cNvPr id="10" name="TextBox 10"/>
            <p:cNvSpPr txBox="1"/>
            <p:nvPr/>
          </p:nvSpPr>
          <p:spPr>
            <a:xfrm>
              <a:off x="0" y="-76200"/>
              <a:ext cx="2120842" cy="1984772"/>
            </a:xfrm>
            <a:prstGeom prst="rect">
              <a:avLst/>
            </a:prstGeom>
            <a:solidFill>
              <a:schemeClr val="accent2">
                <a:lumMod val="50000"/>
              </a:schemeClr>
            </a:solidFill>
          </p:spPr>
          <p:txBody>
            <a:bodyPr lIns="50800" tIns="50800" rIns="50800" bIns="50800" rtlCol="0" anchor="ctr"/>
            <a:lstStyle/>
            <a:p>
              <a:pPr algn="ctr">
                <a:lnSpc>
                  <a:spcPts val="3500"/>
                </a:lnSpc>
              </a:pPr>
              <a:endParaRPr/>
            </a:p>
          </p:txBody>
        </p:sp>
      </p:grpSp>
      <p:sp>
        <p:nvSpPr>
          <p:cNvPr id="12" name="Freeform 12"/>
          <p:cNvSpPr/>
          <p:nvPr/>
        </p:nvSpPr>
        <p:spPr>
          <a:xfrm>
            <a:off x="-5866" y="1446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623428" y="1949494"/>
            <a:ext cx="6416082" cy="2026196"/>
          </a:xfrm>
          <a:prstGeom prst="rect">
            <a:avLst/>
          </a:prstGeom>
        </p:spPr>
        <p:txBody>
          <a:bodyPr lIns="0" tIns="0" rIns="0" bIns="0" rtlCol="0" anchor="t">
            <a:spAutoFit/>
          </a:bodyPr>
          <a:lstStyle/>
          <a:p>
            <a:pPr>
              <a:lnSpc>
                <a:spcPts val="7920"/>
              </a:lnSpc>
            </a:pPr>
            <a:r>
              <a:rPr lang="en-US" sz="8000" dirty="0">
                <a:solidFill>
                  <a:srgbClr val="C29C3D"/>
                </a:solidFill>
                <a:latin typeface="Alta"/>
                <a:ea typeface="Calibri"/>
                <a:cs typeface="Calibri"/>
                <a:sym typeface="Alta"/>
              </a:rPr>
              <a:t>What is Consent?</a:t>
            </a:r>
            <a:endParaRPr lang="en-US" sz="8000" dirty="0">
              <a:solidFill>
                <a:srgbClr val="C29C3D"/>
              </a:solidFill>
              <a:latin typeface="Alta"/>
              <a:ea typeface="Calibri"/>
              <a:cs typeface="Calibri"/>
            </a:endParaRPr>
          </a:p>
        </p:txBody>
      </p:sp>
      <p:sp>
        <p:nvSpPr>
          <p:cNvPr id="14" name="TextBox 14"/>
          <p:cNvSpPr txBox="1"/>
          <p:nvPr/>
        </p:nvSpPr>
        <p:spPr>
          <a:xfrm>
            <a:off x="1084551" y="4936317"/>
            <a:ext cx="5295287" cy="2846292"/>
          </a:xfrm>
          <a:prstGeom prst="rect">
            <a:avLst/>
          </a:prstGeom>
        </p:spPr>
        <p:txBody>
          <a:bodyPr lIns="0" tIns="0" rIns="0" bIns="0" rtlCol="0" anchor="t">
            <a:spAutoFit/>
          </a:bodyPr>
          <a:lstStyle/>
          <a:p>
            <a:r>
              <a:rPr lang="en-US" sz="3600" b="1" dirty="0">
                <a:solidFill>
                  <a:schemeClr val="bg1"/>
                </a:solidFill>
                <a:latin typeface="Seaford Display"/>
                <a:ea typeface="Calibri"/>
                <a:cs typeface="Calibri"/>
                <a:sym typeface="Garet Light"/>
              </a:rPr>
              <a:t>Definition</a:t>
            </a:r>
            <a:r>
              <a:rPr lang="en-US" sz="3600" dirty="0">
                <a:solidFill>
                  <a:schemeClr val="bg1"/>
                </a:solidFill>
                <a:latin typeface="Seaford Display"/>
                <a:ea typeface="Calibri"/>
                <a:cs typeface="Calibri"/>
                <a:sym typeface="Garet Light"/>
              </a:rPr>
              <a:t>: Consent is an informed, enthusiastic, and ongoing agreement to engage in a specific activity.</a:t>
            </a:r>
            <a:endParaRPr lang="en-US"/>
          </a:p>
          <a:p>
            <a:pPr algn="just">
              <a:lnSpc>
                <a:spcPts val="2520"/>
              </a:lnSpc>
            </a:pPr>
            <a:endParaRPr lang="en-US" sz="1800" dirty="0">
              <a:solidFill>
                <a:srgbClr val="FFFFFF"/>
              </a:solidFill>
              <a:latin typeface="Garet Light"/>
              <a:ea typeface="Garet Light"/>
              <a:cs typeface="Garet Light"/>
            </a:endParaRPr>
          </a:p>
          <a:p>
            <a:pPr algn="just">
              <a:lnSpc>
                <a:spcPts val="2520"/>
              </a:lnSpc>
            </a:pPr>
            <a:endParaRPr lang="en-US" sz="1800" dirty="0">
              <a:solidFill>
                <a:srgbClr val="FFFFFF"/>
              </a:solidFill>
              <a:latin typeface="Garet Light"/>
              <a:ea typeface="Garet Light"/>
              <a:cs typeface="Garet Light"/>
              <a:sym typeface="Garet Light"/>
            </a:endParaRPr>
          </a:p>
        </p:txBody>
      </p:sp>
      <p:sp>
        <p:nvSpPr>
          <p:cNvPr id="23" name="Freeform 9">
            <a:extLst>
              <a:ext uri="{FF2B5EF4-FFF2-40B4-BE49-F238E27FC236}">
                <a16:creationId xmlns:a16="http://schemas.microsoft.com/office/drawing/2014/main" id="{5B7FC674-0FAB-4D79-812C-B65BA19D87D6}"/>
              </a:ext>
            </a:extLst>
          </p:cNvPr>
          <p:cNvSpPr/>
          <p:nvPr/>
        </p:nvSpPr>
        <p:spPr>
          <a:xfrm>
            <a:off x="8317241" y="142010"/>
            <a:ext cx="9470470" cy="9966659"/>
          </a:xfrm>
          <a:custGeom>
            <a:avLst/>
            <a:gdLst/>
            <a:ahLst/>
            <a:cxnLst/>
            <a:rect l="l" t="t" r="r" b="b"/>
            <a:pathLst>
              <a:path w="2120842" h="1908572">
                <a:moveTo>
                  <a:pt x="0" y="0"/>
                </a:moveTo>
                <a:lnTo>
                  <a:pt x="2120842" y="0"/>
                </a:lnTo>
                <a:lnTo>
                  <a:pt x="2120842" y="1908572"/>
                </a:lnTo>
                <a:lnTo>
                  <a:pt x="0" y="1908572"/>
                </a:lnTo>
                <a:close/>
              </a:path>
            </a:pathLst>
          </a:custGeom>
          <a:solidFill>
            <a:schemeClr val="accent2">
              <a:lumMod val="50000"/>
            </a:schemeClr>
          </a:solidFill>
        </p:spPr>
        <p:txBody>
          <a:bodyPr/>
          <a:lstStyle/>
          <a:p>
            <a:endParaRPr lang="en-US"/>
          </a:p>
        </p:txBody>
      </p:sp>
      <p:sp>
        <p:nvSpPr>
          <p:cNvPr id="24" name="TextBox 23">
            <a:extLst>
              <a:ext uri="{FF2B5EF4-FFF2-40B4-BE49-F238E27FC236}">
                <a16:creationId xmlns:a16="http://schemas.microsoft.com/office/drawing/2014/main" id="{6503FE18-3208-A2EC-CC2F-AF427C550FC1}"/>
              </a:ext>
            </a:extLst>
          </p:cNvPr>
          <p:cNvSpPr txBox="1"/>
          <p:nvPr/>
        </p:nvSpPr>
        <p:spPr>
          <a:xfrm>
            <a:off x="8943534" y="401976"/>
            <a:ext cx="8218025" cy="987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b="1" dirty="0">
                <a:solidFill>
                  <a:schemeClr val="bg1"/>
                </a:solidFill>
                <a:latin typeface="Seaford Display"/>
                <a:ea typeface="Calibri"/>
                <a:cs typeface="Calibri"/>
              </a:rPr>
              <a:t>Key Principles:</a:t>
            </a:r>
          </a:p>
          <a:p>
            <a:pPr marL="742950" lvl="1" indent="-285750">
              <a:buFont typeface="Wingdings"/>
              <a:buChar char="§"/>
            </a:pPr>
            <a:r>
              <a:rPr lang="en-US" sz="2000" dirty="0">
                <a:solidFill>
                  <a:schemeClr val="bg1"/>
                </a:solidFill>
                <a:latin typeface="Seaford Display"/>
                <a:ea typeface="Calibri"/>
                <a:cs typeface="Calibri"/>
              </a:rPr>
              <a:t>Freely given</a:t>
            </a:r>
          </a:p>
          <a:p>
            <a:pPr marL="742950" lvl="1" indent="-285750">
              <a:buFont typeface="Wingdings"/>
              <a:buChar char="§"/>
            </a:pPr>
            <a:r>
              <a:rPr lang="en-US" sz="2000" dirty="0">
                <a:solidFill>
                  <a:schemeClr val="bg1"/>
                </a:solidFill>
                <a:latin typeface="Seaford Display"/>
                <a:ea typeface="Calibri"/>
                <a:cs typeface="Calibri"/>
              </a:rPr>
              <a:t>Reversible</a:t>
            </a:r>
          </a:p>
          <a:p>
            <a:pPr marL="742950" lvl="1" indent="-285750">
              <a:buFont typeface="Wingdings"/>
              <a:buChar char="§"/>
            </a:pPr>
            <a:r>
              <a:rPr lang="en-US" sz="2000" dirty="0">
                <a:solidFill>
                  <a:schemeClr val="bg1"/>
                </a:solidFill>
                <a:latin typeface="Seaford Display"/>
                <a:ea typeface="Calibri"/>
                <a:cs typeface="Calibri"/>
              </a:rPr>
              <a:t>Informed</a:t>
            </a:r>
          </a:p>
          <a:p>
            <a:pPr marL="742950" lvl="1" indent="-285750">
              <a:buFont typeface="Wingdings"/>
              <a:buChar char="§"/>
            </a:pPr>
            <a:r>
              <a:rPr lang="en-US" sz="2000" dirty="0">
                <a:solidFill>
                  <a:schemeClr val="bg1"/>
                </a:solidFill>
                <a:latin typeface="Seaford Display"/>
                <a:ea typeface="Calibri"/>
                <a:cs typeface="Calibri"/>
              </a:rPr>
              <a:t>Enthusiastic</a:t>
            </a:r>
          </a:p>
          <a:p>
            <a:pPr marL="742950" lvl="1" indent="-285750">
              <a:buFont typeface="Wingdings"/>
              <a:buChar char="§"/>
            </a:pPr>
            <a:r>
              <a:rPr lang="en-US" sz="2000" dirty="0">
                <a:solidFill>
                  <a:schemeClr val="bg1"/>
                </a:solidFill>
                <a:latin typeface="Seaford Display"/>
                <a:ea typeface="Calibri"/>
                <a:cs typeface="Calibri"/>
              </a:rPr>
              <a:t>Specific</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Consent in Context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Verbal vs. Non-Verbal:</a:t>
            </a:r>
          </a:p>
          <a:p>
            <a:pPr marL="800100" lvl="1" indent="-342900">
              <a:buFont typeface="Wingdings"/>
              <a:buChar char="§"/>
            </a:pPr>
            <a:r>
              <a:rPr lang="en-US" sz="2000" dirty="0">
                <a:solidFill>
                  <a:schemeClr val="bg1"/>
                </a:solidFill>
                <a:latin typeface="Seaford Display"/>
                <a:ea typeface="Calibri"/>
                <a:cs typeface="Calibri"/>
              </a:rPr>
              <a:t>Verbal: Clearly saying “Yes” or expressing agreement.</a:t>
            </a:r>
          </a:p>
          <a:p>
            <a:pPr marL="742950" lvl="1" indent="-285750">
              <a:buFont typeface="Wingdings"/>
              <a:buChar char="§"/>
            </a:pPr>
            <a:r>
              <a:rPr lang="en-US" sz="2000" dirty="0">
                <a:solidFill>
                  <a:schemeClr val="bg1"/>
                </a:solidFill>
                <a:latin typeface="Seaford Display"/>
                <a:ea typeface="Calibri"/>
                <a:cs typeface="Calibri"/>
              </a:rPr>
              <a:t>Non-verbal: Body language that aligns with enthusiastic participation.</a:t>
            </a:r>
          </a:p>
          <a:p>
            <a:pPr marL="285750" indent="-285750">
              <a:buFont typeface="Arial,Sans-Serif"/>
              <a:buChar char="•"/>
            </a:pPr>
            <a:r>
              <a:rPr lang="en-US" sz="2000" dirty="0">
                <a:solidFill>
                  <a:schemeClr val="bg1"/>
                </a:solidFill>
                <a:latin typeface="Seaford Display"/>
                <a:ea typeface="Calibri"/>
                <a:cs typeface="Calibri"/>
              </a:rPr>
              <a:t>What Consent is NOT:</a:t>
            </a:r>
          </a:p>
          <a:p>
            <a:pPr marL="742950" lvl="1" indent="-285750">
              <a:buFont typeface="Wingdings"/>
              <a:buChar char="§"/>
            </a:pPr>
            <a:r>
              <a:rPr lang="en-US" sz="2000" dirty="0">
                <a:solidFill>
                  <a:schemeClr val="bg1"/>
                </a:solidFill>
                <a:latin typeface="Seaford Display"/>
                <a:ea typeface="Calibri"/>
                <a:cs typeface="Calibri"/>
              </a:rPr>
              <a:t>Silence or lack of resistance.</a:t>
            </a:r>
          </a:p>
          <a:p>
            <a:pPr marL="742950" lvl="1" indent="-285750">
              <a:buFont typeface="Wingdings"/>
              <a:buChar char="§"/>
            </a:pPr>
            <a:r>
              <a:rPr lang="en-US" sz="2000" dirty="0">
                <a:solidFill>
                  <a:schemeClr val="bg1"/>
                </a:solidFill>
                <a:latin typeface="Seaford Display"/>
                <a:ea typeface="Calibri"/>
                <a:cs typeface="Calibri"/>
              </a:rPr>
              <a:t>Coerced or manipulated agreement.</a:t>
            </a:r>
          </a:p>
          <a:p>
            <a:pPr marL="742950" lvl="1" indent="-285750">
              <a:buFont typeface="Wingdings"/>
              <a:buChar char="§"/>
            </a:pPr>
            <a:r>
              <a:rPr lang="en-US" sz="2000" dirty="0">
                <a:solidFill>
                  <a:schemeClr val="bg1"/>
                </a:solidFill>
                <a:latin typeface="Seaford Display"/>
                <a:ea typeface="Calibri"/>
                <a:cs typeface="Calibri"/>
              </a:rPr>
              <a:t>Assumed based on previous interactions.</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Socialization and Consent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How Social Norms Affect Understanding:</a:t>
            </a:r>
          </a:p>
          <a:p>
            <a:pPr marL="742950" lvl="1" indent="-285750">
              <a:buFont typeface="Wingdings"/>
              <a:buChar char="§"/>
            </a:pPr>
            <a:r>
              <a:rPr lang="en-US" sz="2000" dirty="0">
                <a:solidFill>
                  <a:schemeClr val="bg1"/>
                </a:solidFill>
                <a:latin typeface="Seaford Display"/>
                <a:ea typeface="Calibri"/>
                <a:cs typeface="Calibri"/>
              </a:rPr>
              <a:t>Women’s Socialization:</a:t>
            </a:r>
          </a:p>
          <a:p>
            <a:pPr marL="1257300" lvl="2" indent="-342900">
              <a:buFont typeface="Wingdings"/>
              <a:buChar char="v"/>
            </a:pPr>
            <a:r>
              <a:rPr lang="en-US" sz="2000" dirty="0">
                <a:solidFill>
                  <a:schemeClr val="bg1"/>
                </a:solidFill>
                <a:latin typeface="Seaford Display"/>
                <a:ea typeface="Calibri"/>
                <a:cs typeface="Calibri"/>
              </a:rPr>
              <a:t>Research shows women are often socialized to prioritize others’ comfort over their own boundaries (Tolman, D. L. (2002). </a:t>
            </a:r>
            <a:r>
              <a:rPr lang="en-US" sz="2000" i="1" dirty="0">
                <a:solidFill>
                  <a:schemeClr val="bg1"/>
                </a:solidFill>
                <a:latin typeface="Seaford Display"/>
                <a:ea typeface="Calibri"/>
                <a:cs typeface="Calibri"/>
              </a:rPr>
              <a:t>Dilemmas of Desire: Teenage Girls Talk About Sexuality</a:t>
            </a:r>
            <a:r>
              <a:rPr lang="en-US" sz="2000" dirty="0">
                <a:solidFill>
                  <a:schemeClr val="bg1"/>
                </a:solidFill>
                <a:latin typeface="Seaford Display"/>
                <a:ea typeface="Calibri"/>
                <a:cs typeface="Calibri"/>
              </a:rPr>
              <a:t>).</a:t>
            </a:r>
          </a:p>
          <a:p>
            <a:pPr marL="1143000" lvl="2" indent="-228600">
              <a:buFont typeface="Wingdings"/>
              <a:buChar char="v"/>
            </a:pPr>
            <a:r>
              <a:rPr lang="en-US" sz="2000" dirty="0">
                <a:solidFill>
                  <a:schemeClr val="bg1"/>
                </a:solidFill>
                <a:latin typeface="Seaford Display"/>
                <a:ea typeface="Calibri"/>
                <a:cs typeface="Calibri"/>
              </a:rPr>
              <a:t>Social norms may discourage assertiveness, leading to ambiguity in expressing or withholding consent (Hirsch, J. S., &amp; Khan, S. (2020). </a:t>
            </a:r>
            <a:r>
              <a:rPr lang="en-US" sz="2000" i="1" dirty="0">
                <a:solidFill>
                  <a:schemeClr val="bg1"/>
                </a:solidFill>
                <a:latin typeface="Seaford Display"/>
                <a:ea typeface="Calibri"/>
                <a:cs typeface="Calibri"/>
              </a:rPr>
              <a:t>Sexual Citizens: A Landmark Study of Sex, Power, and Assault on Campus</a:t>
            </a:r>
            <a:r>
              <a:rPr lang="en-US" sz="2000" dirty="0">
                <a:solidFill>
                  <a:schemeClr val="bg1"/>
                </a:solidFill>
                <a:latin typeface="Seaford Display"/>
                <a:ea typeface="Calibri"/>
                <a:cs typeface="Calibri"/>
              </a:rPr>
              <a:t>).</a:t>
            </a:r>
          </a:p>
          <a:p>
            <a:pPr marL="742950" lvl="1" indent="-285750">
              <a:buFont typeface="Wingdings"/>
              <a:buChar char="§"/>
            </a:pPr>
            <a:r>
              <a:rPr lang="en-US" sz="2000" dirty="0">
                <a:solidFill>
                  <a:schemeClr val="bg1"/>
                </a:solidFill>
                <a:latin typeface="Seaford Display"/>
                <a:ea typeface="Calibri"/>
                <a:cs typeface="Calibri"/>
              </a:rPr>
              <a:t>Men’s Socialization:</a:t>
            </a:r>
          </a:p>
          <a:p>
            <a:pPr marL="1143000" lvl="2" indent="-228600">
              <a:buFont typeface="Wingdings"/>
              <a:buChar char="v"/>
            </a:pPr>
            <a:r>
              <a:rPr lang="en-US" sz="2000" dirty="0">
                <a:solidFill>
                  <a:schemeClr val="bg1"/>
                </a:solidFill>
                <a:latin typeface="Seaford Display"/>
                <a:ea typeface="Calibri"/>
                <a:cs typeface="Calibri"/>
              </a:rPr>
              <a:t>Expectations to “pursue” can create pressures that blur consent dynamics (Flood, M. (2019). </a:t>
            </a:r>
            <a:r>
              <a:rPr lang="en-US" sz="2000" i="1" dirty="0">
                <a:solidFill>
                  <a:schemeClr val="bg1"/>
                </a:solidFill>
                <a:latin typeface="Seaford Display"/>
                <a:ea typeface="Calibri"/>
                <a:cs typeface="Calibri"/>
              </a:rPr>
              <a:t>Engaging Men and Boys in Violence Prevention</a:t>
            </a:r>
            <a:r>
              <a:rPr lang="en-US" sz="2000" dirty="0">
                <a:solidFill>
                  <a:schemeClr val="bg1"/>
                </a:solidFill>
                <a:latin typeface="Seaford Display"/>
                <a:ea typeface="Calibri"/>
                <a:cs typeface="Calibri"/>
              </a:rPr>
              <a:t>).</a:t>
            </a:r>
          </a:p>
          <a:p>
            <a:endParaRPr lang="en-US" dirty="0">
              <a:solidFill>
                <a:schemeClr val="bg1"/>
              </a:solidFill>
              <a:ea typeface="Calibri"/>
              <a:cs typeface="Calibri"/>
            </a:endParaRPr>
          </a:p>
          <a:p>
            <a:pPr algn="l"/>
            <a:endParaRPr lang="en-US" dirty="0">
              <a:solidFill>
                <a:schemeClr val="bg1"/>
              </a:solidFill>
              <a:ea typeface="Calibri"/>
              <a:cs typeface="Calibri"/>
            </a:endParaRPr>
          </a:p>
        </p:txBody>
      </p:sp>
    </p:spTree>
    <p:extLst>
      <p:ext uri="{BB962C8B-B14F-4D97-AF65-F5344CB8AC3E}">
        <p14:creationId xmlns:p14="http://schemas.microsoft.com/office/powerpoint/2010/main" val="4180913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solidFill>
              <a:schemeClr val="accent2">
                <a:lumMod val="50000"/>
              </a:schemeClr>
            </a:solidFill>
          </p:spPr>
          <p:txBody>
            <a:bodyPr/>
            <a:lstStyle/>
            <a:p>
              <a:endParaRPr lang="en-US" dirty="0"/>
            </a:p>
          </p:txBody>
        </p:sp>
        <p:sp>
          <p:nvSpPr>
            <p:cNvPr id="4" name="TextBox 4"/>
            <p:cNvSpPr txBox="1"/>
            <p:nvPr/>
          </p:nvSpPr>
          <p:spPr>
            <a:xfrm>
              <a:off x="0" y="-76200"/>
              <a:ext cx="5318707" cy="1810736"/>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452" b="-10452"/>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l="-55630" r="-55630"/>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5802" b="-5802"/>
              </a:stretch>
            </a:blipFill>
          </p:spPr>
          <p:txBody>
            <a:bodyPr/>
            <a:lstStyle/>
            <a:p>
              <a:endParaRPr lang="en-US"/>
            </a:p>
          </p:txBody>
        </p:sp>
      </p:grpSp>
      <p:grpSp>
        <p:nvGrpSpPr>
          <p:cNvPr id="11" name="Group 11"/>
          <p:cNvGrpSpPr/>
          <p:nvPr/>
        </p:nvGrpSpPr>
        <p:grpSpPr>
          <a:xfrm>
            <a:off x="-443156" y="7998909"/>
            <a:ext cx="3324690" cy="1259391"/>
            <a:chOff x="0" y="0"/>
            <a:chExt cx="875639" cy="331691"/>
          </a:xfrm>
          <a:noFill/>
        </p:grpSpPr>
        <p:sp>
          <p:nvSpPr>
            <p:cNvPr id="12" name="Freeform 12"/>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13" name="TextBox 13"/>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14" name="Freeform 14"/>
          <p:cNvSpPr/>
          <p:nvPr/>
        </p:nvSpPr>
        <p:spPr>
          <a:xfrm>
            <a:off x="796200" y="8462972"/>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51298" y="464102"/>
            <a:ext cx="7461247" cy="3147061"/>
          </a:xfrm>
          <a:prstGeom prst="rect">
            <a:avLst/>
          </a:prstGeom>
        </p:spPr>
        <p:txBody>
          <a:bodyPr lIns="0" tIns="0" rIns="0" bIns="0" rtlCol="0" anchor="t">
            <a:spAutoFit/>
          </a:bodyPr>
          <a:lstStyle/>
          <a:p>
            <a:pPr algn="l">
              <a:lnSpc>
                <a:spcPts val="7920"/>
              </a:lnSpc>
            </a:pPr>
            <a:r>
              <a:rPr lang="en-US" sz="8000" dirty="0">
                <a:solidFill>
                  <a:srgbClr val="C79751"/>
                </a:solidFill>
                <a:latin typeface="Alta"/>
                <a:ea typeface="Alta"/>
                <a:cs typeface="Alta"/>
                <a:sym typeface="Alta"/>
              </a:rPr>
              <a:t>What is covered by title ix?</a:t>
            </a:r>
          </a:p>
        </p:txBody>
      </p:sp>
      <p:sp>
        <p:nvSpPr>
          <p:cNvPr id="16" name="TextBox 16"/>
          <p:cNvSpPr txBox="1"/>
          <p:nvPr/>
        </p:nvSpPr>
        <p:spPr>
          <a:xfrm>
            <a:off x="6038617" y="1535537"/>
            <a:ext cx="3983727" cy="2648738"/>
          </a:xfrm>
          <a:prstGeom prst="rect">
            <a:avLst/>
          </a:prstGeom>
        </p:spPr>
        <p:txBody>
          <a:bodyPr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People:</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Students</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Faculty</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Staff</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Vendors/ Contractors</a:t>
            </a:r>
          </a:p>
          <a:p>
            <a:pPr algn="just">
              <a:lnSpc>
                <a:spcPts val="2520"/>
              </a:lnSpc>
            </a:pPr>
            <a:endParaRPr lang="en-US" sz="2599" dirty="0">
              <a:solidFill>
                <a:srgbClr val="212C28"/>
              </a:solidFill>
              <a:latin typeface="Garet Light"/>
              <a:ea typeface="Garet Light"/>
              <a:cs typeface="Garet Light"/>
              <a:sym typeface="Garet Light"/>
            </a:endParaRPr>
          </a:p>
        </p:txBody>
      </p:sp>
      <p:sp>
        <p:nvSpPr>
          <p:cNvPr id="17" name="TextBox 17"/>
          <p:cNvSpPr txBox="1"/>
          <p:nvPr/>
        </p:nvSpPr>
        <p:spPr>
          <a:xfrm>
            <a:off x="9176183" y="1534321"/>
            <a:ext cx="4953000" cy="2218556"/>
          </a:xfrm>
          <a:prstGeom prst="rect">
            <a:avLst/>
          </a:prstGeom>
        </p:spPr>
        <p:txBody>
          <a:bodyPr wrap="square"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Places: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 campus and off campus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online if NVC controls the online vector</a:t>
            </a:r>
          </a:p>
          <a:p>
            <a:pPr marL="431801" lvl="1" indent="-215900" algn="just">
              <a:lnSpc>
                <a:spcPts val="2800"/>
              </a:lnSpc>
              <a:buFont typeface="Arial"/>
              <a:buChar char="•"/>
            </a:pPr>
            <a:endParaRPr lang="en-US" sz="2000" dirty="0">
              <a:solidFill>
                <a:srgbClr val="212C28"/>
              </a:solidFill>
              <a:latin typeface="Garet"/>
              <a:ea typeface="Garet"/>
              <a:cs typeface="Garet"/>
              <a:sym typeface="Garet"/>
            </a:endParaRPr>
          </a:p>
          <a:p>
            <a:pPr algn="just">
              <a:lnSpc>
                <a:spcPts val="2520"/>
              </a:lnSpc>
            </a:pPr>
            <a:endParaRPr lang="en-US" sz="2000" dirty="0">
              <a:solidFill>
                <a:srgbClr val="212C28"/>
              </a:solidFill>
              <a:latin typeface="Garet"/>
              <a:ea typeface="Garet"/>
              <a:cs typeface="Garet"/>
              <a:sym typeface="Garet"/>
            </a:endParaRPr>
          </a:p>
        </p:txBody>
      </p:sp>
      <p:sp>
        <p:nvSpPr>
          <p:cNvPr id="18" name="TextBox 16">
            <a:extLst>
              <a:ext uri="{FF2B5EF4-FFF2-40B4-BE49-F238E27FC236}">
                <a16:creationId xmlns:a16="http://schemas.microsoft.com/office/drawing/2014/main" id="{DF92FE70-35E0-A3F2-3D24-BE1CB9B4F742}"/>
              </a:ext>
            </a:extLst>
          </p:cNvPr>
          <p:cNvSpPr txBox="1"/>
          <p:nvPr/>
        </p:nvSpPr>
        <p:spPr>
          <a:xfrm>
            <a:off x="13572783" y="774491"/>
            <a:ext cx="4419600" cy="3212995"/>
          </a:xfrm>
          <a:prstGeom prst="rect">
            <a:avLst/>
          </a:prstGeom>
        </p:spPr>
        <p:txBody>
          <a:bodyPr wrap="square" lIns="0" tIns="0" rIns="0" bIns="0" rtlCol="0" anchor="t">
            <a:spAutoFit/>
          </a:bodyPr>
          <a:lstStyle/>
          <a:p>
            <a:pPr marL="215901" lvl="1" algn="ctr">
              <a:lnSpc>
                <a:spcPts val="2800"/>
              </a:lnSpc>
            </a:pPr>
            <a:r>
              <a:rPr lang="en-US" sz="2800" b="1" i="1" dirty="0">
                <a:solidFill>
                  <a:schemeClr val="accent2">
                    <a:lumMod val="75000"/>
                  </a:schemeClr>
                </a:solidFill>
                <a:latin typeface="Garet Bold" panose="020B0604020202020204" charset="0"/>
                <a:ea typeface="Garet"/>
                <a:cs typeface="Garet"/>
                <a:sym typeface="Garet"/>
              </a:rPr>
              <a:t>*The most important question is whether NVC had substantial control over the activity and whether the incident had to do with a school program or activity*</a:t>
            </a:r>
          </a:p>
          <a:p>
            <a:pPr algn="ctr">
              <a:lnSpc>
                <a:spcPts val="2520"/>
              </a:lnSpc>
            </a:pPr>
            <a:endParaRPr lang="en-US" sz="2599" dirty="0">
              <a:solidFill>
                <a:srgbClr val="212C28"/>
              </a:solidFill>
              <a:latin typeface="Garet Light"/>
              <a:ea typeface="Garet Light"/>
              <a:cs typeface="Garet Light"/>
              <a:sym typeface="Gare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78123" y="1794506"/>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2156212" y="366911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12147949" y="602889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443156" y="260092"/>
            <a:ext cx="3324690" cy="1259391"/>
            <a:chOff x="0" y="0"/>
            <a:chExt cx="875639" cy="331691"/>
          </a:xfrm>
          <a:solidFill>
            <a:schemeClr val="bg1"/>
          </a:solidFill>
        </p:grpSpPr>
        <p:sp>
          <p:nvSpPr>
            <p:cNvPr id="6" name="Freeform 6"/>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7" name="TextBox 7"/>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8" name="Freeform 8"/>
          <p:cNvSpPr/>
          <p:nvPr/>
        </p:nvSpPr>
        <p:spPr>
          <a:xfrm>
            <a:off x="621423" y="168498"/>
            <a:ext cx="1442578" cy="1442578"/>
          </a:xfrm>
          <a:custGeom>
            <a:avLst/>
            <a:gdLst/>
            <a:ahLst/>
            <a:cxnLst/>
            <a:rect l="l" t="t" r="r" b="b"/>
            <a:pathLst>
              <a:path w="1442578" h="1442578">
                <a:moveTo>
                  <a:pt x="0" y="0"/>
                </a:moveTo>
                <a:lnTo>
                  <a:pt x="1442578" y="0"/>
                </a:lnTo>
                <a:lnTo>
                  <a:pt x="1442578" y="1442578"/>
                </a:lnTo>
                <a:lnTo>
                  <a:pt x="0" y="1442578"/>
                </a:lnTo>
                <a:lnTo>
                  <a:pt x="0" y="0"/>
                </a:lnTo>
                <a:close/>
              </a:path>
            </a:pathLst>
          </a:custGeom>
          <a:blipFill>
            <a:blip r:embed="rId4"/>
            <a:stretch>
              <a:fillRect/>
            </a:stretch>
          </a:blipFill>
        </p:spPr>
        <p:txBody>
          <a:bodyPr/>
          <a:lstStyle/>
          <a:p>
            <a:endParaRPr lang="en-US"/>
          </a:p>
        </p:txBody>
      </p:sp>
      <p:sp>
        <p:nvSpPr>
          <p:cNvPr id="9" name="Freeform 9"/>
          <p:cNvSpPr/>
          <p:nvPr/>
        </p:nvSpPr>
        <p:spPr>
          <a:xfrm rot="5400000">
            <a:off x="230956" y="3669119"/>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5400000">
            <a:off x="218036" y="5939214"/>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5400000">
            <a:off x="184037" y="7631102"/>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2147950" y="8060457"/>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6636727" y="0"/>
            <a:ext cx="5014545" cy="10287000"/>
            <a:chOff x="0" y="0"/>
            <a:chExt cx="776884" cy="1593725"/>
          </a:xfrm>
        </p:grpSpPr>
        <p:sp>
          <p:nvSpPr>
            <p:cNvPr id="14" name="Freeform 14"/>
            <p:cNvSpPr/>
            <p:nvPr/>
          </p:nvSpPr>
          <p:spPr>
            <a:xfrm>
              <a:off x="0" y="0"/>
              <a:ext cx="776884" cy="1593725"/>
            </a:xfrm>
            <a:custGeom>
              <a:avLst/>
              <a:gdLst/>
              <a:ahLst/>
              <a:cxnLst/>
              <a:rect l="l" t="t" r="r" b="b"/>
              <a:pathLst>
                <a:path w="776884" h="1593725">
                  <a:moveTo>
                    <a:pt x="259101" y="19070"/>
                  </a:moveTo>
                  <a:cubicBezTo>
                    <a:pt x="298802" y="7556"/>
                    <a:pt x="344211" y="0"/>
                    <a:pt x="388651" y="0"/>
                  </a:cubicBezTo>
                  <a:cubicBezTo>
                    <a:pt x="433094" y="0"/>
                    <a:pt x="475858" y="6476"/>
                    <a:pt x="515267" y="17990"/>
                  </a:cubicBezTo>
                  <a:cubicBezTo>
                    <a:pt x="516107" y="18350"/>
                    <a:pt x="516945" y="18350"/>
                    <a:pt x="517783" y="18710"/>
                  </a:cubicBezTo>
                  <a:cubicBezTo>
                    <a:pt x="665781" y="64765"/>
                    <a:pt x="774788" y="186379"/>
                    <a:pt x="776884" y="345849"/>
                  </a:cubicBezTo>
                  <a:lnTo>
                    <a:pt x="776884" y="1593725"/>
                  </a:lnTo>
                  <a:lnTo>
                    <a:pt x="0" y="1593725"/>
                  </a:lnTo>
                  <a:lnTo>
                    <a:pt x="0" y="346775"/>
                  </a:lnTo>
                  <a:cubicBezTo>
                    <a:pt x="2096" y="185660"/>
                    <a:pt x="109426" y="64045"/>
                    <a:pt x="259101" y="19070"/>
                  </a:cubicBezTo>
                  <a:close/>
                </a:path>
              </a:pathLst>
            </a:custGeom>
            <a:blipFill>
              <a:blip r:embed="rId5"/>
              <a:stretch>
                <a:fillRect l="-18338" r="-18338"/>
              </a:stretch>
            </a:blipFill>
          </p:spPr>
          <p:txBody>
            <a:bodyPr/>
            <a:lstStyle/>
            <a:p>
              <a:endParaRPr lang="en-US"/>
            </a:p>
          </p:txBody>
        </p:sp>
      </p:grpSp>
      <p:sp>
        <p:nvSpPr>
          <p:cNvPr id="15" name="TextBox 15"/>
          <p:cNvSpPr txBox="1"/>
          <p:nvPr/>
        </p:nvSpPr>
        <p:spPr>
          <a:xfrm>
            <a:off x="202469" y="1761807"/>
            <a:ext cx="4689886" cy="1769715"/>
          </a:xfrm>
          <a:prstGeom prst="rect">
            <a:avLst/>
          </a:prstGeom>
        </p:spPr>
        <p:txBody>
          <a:bodyPr lIns="0" tIns="0" rIns="0" bIns="0" rtlCol="0" anchor="t">
            <a:spAutoFit/>
          </a:bodyPr>
          <a:lstStyle/>
          <a:p>
            <a:pPr algn="l">
              <a:lnSpc>
                <a:spcPts val="6878"/>
              </a:lnSpc>
            </a:pPr>
            <a:r>
              <a:rPr lang="en-US" sz="6947" dirty="0">
                <a:solidFill>
                  <a:schemeClr val="accent2">
                    <a:lumMod val="75000"/>
                  </a:schemeClr>
                </a:solidFill>
                <a:latin typeface="Alta"/>
                <a:ea typeface="Alta"/>
                <a:cs typeface="Alta"/>
                <a:sym typeface="Alta"/>
              </a:rPr>
              <a:t>what are my rights?</a:t>
            </a:r>
          </a:p>
        </p:txBody>
      </p:sp>
      <p:sp>
        <p:nvSpPr>
          <p:cNvPr id="16" name="TextBox 16"/>
          <p:cNvSpPr txBox="1"/>
          <p:nvPr/>
        </p:nvSpPr>
        <p:spPr>
          <a:xfrm>
            <a:off x="12521209" y="2410089"/>
            <a:ext cx="5362029" cy="987450"/>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Title IX prohibits sex discrimination in employment, including hiring, pay, promotion, and benefits. Staff are protected from unequal treatment based on sex.</a:t>
            </a:r>
          </a:p>
          <a:p>
            <a:pPr algn="just">
              <a:lnSpc>
                <a:spcPts val="1679"/>
              </a:lnSpc>
            </a:pPr>
            <a:endParaRPr lang="en-US" sz="2000" dirty="0">
              <a:solidFill>
                <a:srgbClr val="212C28"/>
              </a:solidFill>
              <a:latin typeface="Seaford Display" panose="00000500000000000000" pitchFamily="2" charset="0"/>
              <a:ea typeface="Garet Light"/>
              <a:cs typeface="Garet Light"/>
              <a:sym typeface="Garet Light"/>
            </a:endParaRPr>
          </a:p>
        </p:txBody>
      </p:sp>
      <p:sp>
        <p:nvSpPr>
          <p:cNvPr id="17" name="TextBox 17"/>
          <p:cNvSpPr txBox="1"/>
          <p:nvPr/>
        </p:nvSpPr>
        <p:spPr>
          <a:xfrm>
            <a:off x="12510259" y="4231888"/>
            <a:ext cx="5362029"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members who are victims of harassment or discrimination are entitled to supportive measures, which may include counseling, adjustments to work assignments, or changes in work environment, regardless of whether they file a formal complaint</a:t>
            </a:r>
          </a:p>
        </p:txBody>
      </p:sp>
      <p:sp>
        <p:nvSpPr>
          <p:cNvPr id="18" name="TextBox 18"/>
          <p:cNvSpPr txBox="1"/>
          <p:nvPr/>
        </p:nvSpPr>
        <p:spPr>
          <a:xfrm>
            <a:off x="12510259" y="6496115"/>
            <a:ext cx="5332304"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regular training on their rights and responsibilities under Title IX. This ensures that they are aware of how to identify and report discrimination or harassment, and how to support students and colleagues</a:t>
            </a:r>
          </a:p>
        </p:txBody>
      </p:sp>
      <p:sp>
        <p:nvSpPr>
          <p:cNvPr id="19" name="TextBox 19"/>
          <p:cNvSpPr txBox="1"/>
          <p:nvPr/>
        </p:nvSpPr>
        <p:spPr>
          <a:xfrm>
            <a:off x="605253" y="3592456"/>
            <a:ext cx="4797298"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 Safe Work Environment</a:t>
            </a:r>
          </a:p>
        </p:txBody>
      </p:sp>
      <p:sp>
        <p:nvSpPr>
          <p:cNvPr id="20" name="TextBox 20"/>
          <p:cNvSpPr txBox="1"/>
          <p:nvPr/>
        </p:nvSpPr>
        <p:spPr>
          <a:xfrm>
            <a:off x="605253" y="3987443"/>
            <a:ext cx="5377847" cy="2005036"/>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work in an environment free from sex-based discrimination and harassment, including sexual harassment and misconduct. If a faculty member experiences or witnesses discriminatory behavior, they have the right to report it under Title IX. Schools must take immediate action to address complaints.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1" name="TextBox 21"/>
          <p:cNvSpPr txBox="1"/>
          <p:nvPr/>
        </p:nvSpPr>
        <p:spPr>
          <a:xfrm>
            <a:off x="605253" y="6194696"/>
            <a:ext cx="5187347" cy="1492075"/>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Title IX violations or participate in investigations are protected from retaliation. Institutions cannot take adverse actions, such as demotion or dismissal, against faculty for exercising their Title IX rights.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2" name="TextBox 22"/>
          <p:cNvSpPr txBox="1"/>
          <p:nvPr/>
        </p:nvSpPr>
        <p:spPr>
          <a:xfrm>
            <a:off x="605253" y="7520088"/>
            <a:ext cx="4492150" cy="410369"/>
          </a:xfrm>
          <a:prstGeom prst="rect">
            <a:avLst/>
          </a:prstGeom>
        </p:spPr>
        <p:txBody>
          <a:bodyPr lIns="0" tIns="0" rIns="0" bIns="0" rtlCol="0" anchor="t">
            <a:spAutoFit/>
          </a:bodyPr>
          <a:lstStyle/>
          <a:p>
            <a:pPr algn="l">
              <a:lnSpc>
                <a:spcPts val="3220"/>
              </a:lnSpc>
            </a:pPr>
            <a:r>
              <a:rPr lang="en-US" sz="2800" dirty="0">
                <a:solidFill>
                  <a:srgbClr val="C29C3D"/>
                </a:solidFill>
                <a:latin typeface="Impact" panose="020B0806030902050204" pitchFamily="34" charset="0"/>
                <a:ea typeface="Anton"/>
                <a:cs typeface="Anton"/>
                <a:sym typeface="Anton"/>
              </a:rPr>
              <a:t>Right to Due Process</a:t>
            </a:r>
          </a:p>
        </p:txBody>
      </p:sp>
      <p:sp>
        <p:nvSpPr>
          <p:cNvPr id="23" name="TextBox 23"/>
          <p:cNvSpPr txBox="1"/>
          <p:nvPr/>
        </p:nvSpPr>
        <p:spPr>
          <a:xfrm>
            <a:off x="605253" y="7957754"/>
            <a:ext cx="5377847" cy="2517997"/>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When staff members are accused of violating Title IX, they have the right to fair and impartial investigations. This includes being informed of the allegations, having the opportunity to present evidence, and the right to appeal decisions. The 2020 regulations emphasized due process rights, such as the ability to cross-examine during hearings, although some of these procedures are subject to change under the 2024 revisions.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4" name="TextBox 24"/>
          <p:cNvSpPr txBox="1"/>
          <p:nvPr/>
        </p:nvSpPr>
        <p:spPr>
          <a:xfrm>
            <a:off x="12521209" y="8459766"/>
            <a:ext cx="5043996" cy="1538883"/>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incidents or are involved in a Title IX process have the right to a degree of confidentiality. Institutions are required to keep complaints and investigations as confidential as possible, sharing information only with those directly involved in resolving the situation</a:t>
            </a:r>
          </a:p>
        </p:txBody>
      </p:sp>
      <p:sp>
        <p:nvSpPr>
          <p:cNvPr id="25" name="TextBox 25"/>
          <p:cNvSpPr txBox="1"/>
          <p:nvPr/>
        </p:nvSpPr>
        <p:spPr>
          <a:xfrm>
            <a:off x="605253" y="5810081"/>
            <a:ext cx="4688499"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Protection Against Retaliation</a:t>
            </a:r>
          </a:p>
        </p:txBody>
      </p:sp>
      <p:sp>
        <p:nvSpPr>
          <p:cNvPr id="26" name="TextBox 26"/>
          <p:cNvSpPr txBox="1"/>
          <p:nvPr/>
        </p:nvSpPr>
        <p:spPr>
          <a:xfrm>
            <a:off x="12521209" y="1577412"/>
            <a:ext cx="3740281" cy="820738"/>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Equal Treatment in Employment</a:t>
            </a:r>
          </a:p>
        </p:txBody>
      </p:sp>
      <p:sp>
        <p:nvSpPr>
          <p:cNvPr id="27" name="TextBox 27"/>
          <p:cNvSpPr txBox="1"/>
          <p:nvPr/>
        </p:nvSpPr>
        <p:spPr>
          <a:xfrm>
            <a:off x="12504164" y="3387271"/>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Access Supportive Measures</a:t>
            </a:r>
          </a:p>
        </p:txBody>
      </p:sp>
      <p:sp>
        <p:nvSpPr>
          <p:cNvPr id="28" name="TextBox 28"/>
          <p:cNvSpPr txBox="1"/>
          <p:nvPr/>
        </p:nvSpPr>
        <p:spPr>
          <a:xfrm>
            <a:off x="12521209" y="5734402"/>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Participate in Title IX Training</a:t>
            </a:r>
          </a:p>
        </p:txBody>
      </p:sp>
      <p:sp>
        <p:nvSpPr>
          <p:cNvPr id="29" name="TextBox 29"/>
          <p:cNvSpPr txBox="1"/>
          <p:nvPr/>
        </p:nvSpPr>
        <p:spPr>
          <a:xfrm>
            <a:off x="12495397" y="8008236"/>
            <a:ext cx="3740281" cy="410369"/>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Privacy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e1e85c2-9cd4-4748-a1d4-d2f1f1bcd4dd">
      <Terms xmlns="http://schemas.microsoft.com/office/infopath/2007/PartnerControls"/>
    </lcf76f155ced4ddcb4097134ff3c332f>
    <TaxCatchAll xmlns="377e0fa3-72a8-4a68-9fc9-c81ff2fa2d3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5DB8658AF69D47B485D2580DFFFD4E" ma:contentTypeVersion="11" ma:contentTypeDescription="Create a new document." ma:contentTypeScope="" ma:versionID="4cb4e7a2b8f37b5f47234ce8289263ba">
  <xsd:schema xmlns:xsd="http://www.w3.org/2001/XMLSchema" xmlns:xs="http://www.w3.org/2001/XMLSchema" xmlns:p="http://schemas.microsoft.com/office/2006/metadata/properties" xmlns:ns2="7e1e85c2-9cd4-4748-a1d4-d2f1f1bcd4dd" xmlns:ns3="377e0fa3-72a8-4a68-9fc9-c81ff2fa2d38" targetNamespace="http://schemas.microsoft.com/office/2006/metadata/properties" ma:root="true" ma:fieldsID="74625b1ee076cb83181f047ffcddf915" ns2:_="" ns3:_="">
    <xsd:import namespace="7e1e85c2-9cd4-4748-a1d4-d2f1f1bcd4dd"/>
    <xsd:import namespace="377e0fa3-72a8-4a68-9fc9-c81ff2fa2d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e85c2-9cd4-4748-a1d4-d2f1f1bcd4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12e1790-176d-415d-9f71-249c22c4c85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e0fa3-72a8-4a68-9fc9-c81ff2fa2d3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e7e6ac-6fc7-4283-a81d-00926ef1551b}" ma:internalName="TaxCatchAll" ma:showField="CatchAllData" ma:web="377e0fa3-72a8-4a68-9fc9-c81ff2fa2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44511A-31C7-475E-9AB2-792A540F7E90}">
  <ds:schemaRefs>
    <ds:schemaRef ds:uri="http://schemas.microsoft.com/sharepoint/v3/contenttype/forms"/>
  </ds:schemaRefs>
</ds:datastoreItem>
</file>

<file path=customXml/itemProps2.xml><?xml version="1.0" encoding="utf-8"?>
<ds:datastoreItem xmlns:ds="http://schemas.openxmlformats.org/officeDocument/2006/customXml" ds:itemID="{B5F89466-E2F5-4B5D-A743-28F1B3818DFC}">
  <ds:schemaRefs>
    <ds:schemaRef ds:uri="http://schemas.microsoft.com/office/2006/documentManagement/types"/>
    <ds:schemaRef ds:uri="http://schemas.openxmlformats.org/package/2006/metadata/core-properties"/>
    <ds:schemaRef ds:uri="http://purl.org/dc/terms/"/>
    <ds:schemaRef ds:uri="http://purl.org/dc/dcmitype/"/>
    <ds:schemaRef ds:uri="http://schemas.microsoft.com/office/2006/metadata/properties"/>
    <ds:schemaRef ds:uri="http://www.w3.org/XML/1998/namespace"/>
    <ds:schemaRef ds:uri="http://schemas.microsoft.com/office/infopath/2007/PartnerControls"/>
    <ds:schemaRef ds:uri="377e0fa3-72a8-4a68-9fc9-c81ff2fa2d38"/>
    <ds:schemaRef ds:uri="7e1e85c2-9cd4-4748-a1d4-d2f1f1bcd4dd"/>
    <ds:schemaRef ds:uri="http://purl.org/dc/elements/1.1/"/>
  </ds:schemaRefs>
</ds:datastoreItem>
</file>

<file path=customXml/itemProps3.xml><?xml version="1.0" encoding="utf-8"?>
<ds:datastoreItem xmlns:ds="http://schemas.openxmlformats.org/officeDocument/2006/customXml" ds:itemID="{CA5795A2-17DB-4661-8AAC-A99CFB091D2F}">
  <ds:schemaRefs>
    <ds:schemaRef ds:uri="377e0fa3-72a8-4a68-9fc9-c81ff2fa2d38"/>
    <ds:schemaRef ds:uri="7e1e85c2-9cd4-4748-a1d4-d2f1f1bcd4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1093</TotalTime>
  <Words>2689</Words>
  <Application>Microsoft Office PowerPoint</Application>
  <PresentationFormat>Custom</PresentationFormat>
  <Paragraphs>228</Paragraphs>
  <Slides>17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Garet</vt:lpstr>
      <vt:lpstr>Garet Light</vt:lpstr>
      <vt:lpstr>Montserrat</vt:lpstr>
      <vt:lpstr>Arial</vt:lpstr>
      <vt:lpstr>Canva Sans</vt:lpstr>
      <vt:lpstr>Impact</vt:lpstr>
      <vt:lpstr>Alta</vt:lpstr>
      <vt:lpstr>Garet Bold</vt:lpstr>
      <vt:lpstr>Arial,Sans-Serif</vt:lpstr>
      <vt:lpstr>Wingdings</vt:lpstr>
      <vt:lpstr>Calibri</vt:lpstr>
      <vt:lpstr>Seaford Display</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Green and Gold Modern Simple Elegant Cafe House and Eatery Restaurant Presentation</dc:title>
  <dc:creator>Kelly Tomlinson</dc:creator>
  <cp:lastModifiedBy>Kelly Tomlinson</cp:lastModifiedBy>
  <cp:revision>2</cp:revision>
  <cp:lastPrinted>1601-01-01T00:00:00Z</cp:lastPrinted>
  <dcterms:created xsi:type="dcterms:W3CDTF">2006-08-16T00:00:00Z</dcterms:created>
  <dcterms:modified xsi:type="dcterms:W3CDTF">2025-02-26T19:01:39Z</dcterms:modified>
  <dc:identifier>DAGTxuQtIg0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0x010100475DB8658AF69D47B485D2580DFFFD4E</vt:lpwstr>
  </property>
  <property fmtid="{D5CDD505-2E9C-101B-9397-08002B2CF9AE}" pid="3" name="MediaServiceImageTags">
    <vt:lpwstr/>
  </property>
</Properties>
</file>